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30"/>
  </p:notesMasterIdLst>
  <p:handoutMasterIdLst>
    <p:handoutMasterId r:id="rId31"/>
  </p:handoutMasterIdLst>
  <p:sldIdLst>
    <p:sldId id="270" r:id="rId2"/>
    <p:sldId id="282" r:id="rId3"/>
    <p:sldId id="285" r:id="rId4"/>
    <p:sldId id="273" r:id="rId5"/>
    <p:sldId id="301" r:id="rId6"/>
    <p:sldId id="278" r:id="rId7"/>
    <p:sldId id="304" r:id="rId8"/>
    <p:sldId id="297" r:id="rId9"/>
    <p:sldId id="303" r:id="rId10"/>
    <p:sldId id="302" r:id="rId11"/>
    <p:sldId id="279" r:id="rId12"/>
    <p:sldId id="283" r:id="rId13"/>
    <p:sldId id="289" r:id="rId14"/>
    <p:sldId id="296" r:id="rId15"/>
    <p:sldId id="298" r:id="rId16"/>
    <p:sldId id="281" r:id="rId17"/>
    <p:sldId id="286" r:id="rId18"/>
    <p:sldId id="290" r:id="rId19"/>
    <p:sldId id="299" r:id="rId20"/>
    <p:sldId id="300" r:id="rId21"/>
    <p:sldId id="287" r:id="rId22"/>
    <p:sldId id="305" r:id="rId23"/>
    <p:sldId id="280" r:id="rId24"/>
    <p:sldId id="284" r:id="rId25"/>
    <p:sldId id="292" r:id="rId26"/>
    <p:sldId id="293" r:id="rId27"/>
    <p:sldId id="294" r:id="rId28"/>
    <p:sldId id="295" r:id="rId29"/>
  </p:sldIdLst>
  <p:sldSz cx="12192000" cy="6858000"/>
  <p:notesSz cx="9947275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4107818-25A1-48D1-A554-1E4044C9C7FD}">
          <p14:sldIdLst>
            <p14:sldId id="270"/>
            <p14:sldId id="282"/>
            <p14:sldId id="285"/>
          </p14:sldIdLst>
        </p14:section>
        <p14:section name="Ref-Charge_G1243" id="{A5E3CCB7-C7FC-4FB3-96F3-69EA919E5273}">
          <p14:sldIdLst>
            <p14:sldId id="273"/>
            <p14:sldId id="301"/>
            <p14:sldId id="278"/>
            <p14:sldId id="304"/>
            <p14:sldId id="297"/>
            <p14:sldId id="303"/>
            <p14:sldId id="302"/>
            <p14:sldId id="279"/>
            <p14:sldId id="283"/>
            <p14:sldId id="289"/>
          </p14:sldIdLst>
        </p14:section>
        <p14:section name="Ref-Charge_G1331" id="{0334F9DF-AE7D-4FCF-A7B4-DF50DB16AAE6}">
          <p14:sldIdLst>
            <p14:sldId id="296"/>
            <p14:sldId id="298"/>
            <p14:sldId id="281"/>
            <p14:sldId id="286"/>
            <p14:sldId id="290"/>
          </p14:sldIdLst>
        </p14:section>
        <p14:section name="Ref_Charge_G1326" id="{F3D54B0C-49F4-4AA8-A3A2-97EE3D981B98}">
          <p14:sldIdLst>
            <p14:sldId id="299"/>
            <p14:sldId id="300"/>
          </p14:sldIdLst>
        </p14:section>
        <p14:section name="P3T_063" id="{C5F3E058-AC85-4077-A61C-93A210F6BF66}">
          <p14:sldIdLst>
            <p14:sldId id="287"/>
            <p14:sldId id="305"/>
          </p14:sldIdLst>
        </p14:section>
        <p14:section name="Fragen" id="{F977D2CE-FB62-489D-9426-8E086664E533}">
          <p14:sldIdLst>
            <p14:sldId id="280"/>
            <p14:sldId id="284"/>
          </p14:sldIdLst>
        </p14:section>
        <p14:section name="Vorlagen" id="{BE08C733-A21F-416F-86EA-DF2545DCFCC0}">
          <p14:sldIdLst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313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of. Dr. Rolf Brendel" initials="RBr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39B"/>
    <a:srgbClr val="003399"/>
    <a:srgbClr val="0033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86373" autoAdjust="0"/>
  </p:normalViewPr>
  <p:slideViewPr>
    <p:cSldViewPr snapToGrid="0">
      <p:cViewPr varScale="1">
        <p:scale>
          <a:sx n="107" d="100"/>
          <a:sy n="107" d="100"/>
        </p:scale>
        <p:origin x="138" y="1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33"/>
    </p:cViewPr>
  </p:sorterViewPr>
  <p:notesViewPr>
    <p:cSldViewPr snapToGrid="0" showGuides="1">
      <p:cViewPr varScale="1">
        <p:scale>
          <a:sx n="116" d="100"/>
          <a:sy n="116" d="100"/>
        </p:scale>
        <p:origin x="2088" y="90"/>
      </p:cViewPr>
      <p:guideLst>
        <p:guide orient="horz" pos="2160"/>
        <p:guide pos="31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Ref%20Charge%20nach%20PL\G1243\G1243_Z2\2021_10_28\exptime\Auswertung%20Exposure%20Ti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Ref%20Charge%20nach%20PL\G1331\G1331_Voltage_Signal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Ref%20Charge%20nach%20PL\G1331\G1331_Voltage_Signal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2021_10_28\Ref%20Charge%20nach%20PL\G1243\G1243_Z2\2021_10_28\exptime\Auswertung%20Exposure%20Ti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_11_05%20Auswertun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_11_05%20Auswertun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_11_05%20Auswertun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_11_05%20Auswertun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_11_05%20Auswertun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Ref%20Charge%20nach%20PL\G1243\Voltage%20Overview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Ref%20Charge%20nach%20PL\G1243\Voltage%20Overview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'Summiertes Signal'!$A$1:$B$1</c:f>
              <c:strCache>
                <c:ptCount val="1"/>
                <c:pt idx="0">
                  <c:v>1.6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'Summiertes Signal'!$A$3:$A$24</c:f>
              <c:numCache>
                <c:formatCode>0.00E+00</c:formatCode>
                <c:ptCount val="22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  <c:pt idx="13">
                  <c:v>5.5E-2</c:v>
                </c:pt>
                <c:pt idx="14">
                  <c:v>0.06</c:v>
                </c:pt>
                <c:pt idx="15">
                  <c:v>6.5000000000000002E-2</c:v>
                </c:pt>
                <c:pt idx="16">
                  <c:v>7.0000000000000007E-2</c:v>
                </c:pt>
                <c:pt idx="17">
                  <c:v>7.4999999999999997E-2</c:v>
                </c:pt>
                <c:pt idx="18">
                  <c:v>0.08</c:v>
                </c:pt>
                <c:pt idx="19">
                  <c:v>8.5000000000000006E-2</c:v>
                </c:pt>
                <c:pt idx="20">
                  <c:v>0.09</c:v>
                </c:pt>
                <c:pt idx="21">
                  <c:v>9.5000000000000001E-2</c:v>
                </c:pt>
              </c:numCache>
            </c:numRef>
          </c:xVal>
          <c:yVal>
            <c:numRef>
              <c:f>'Summiertes Signal'!$B$3:$B$24</c:f>
              <c:numCache>
                <c:formatCode>0.00E+00</c:formatCode>
                <c:ptCount val="22"/>
                <c:pt idx="0">
                  <c:v>74040000000</c:v>
                </c:pt>
                <c:pt idx="1">
                  <c:v>896700000</c:v>
                </c:pt>
                <c:pt idx="2">
                  <c:v>431300000</c:v>
                </c:pt>
                <c:pt idx="3">
                  <c:v>301200000</c:v>
                </c:pt>
                <c:pt idx="4">
                  <c:v>242600000</c:v>
                </c:pt>
                <c:pt idx="5">
                  <c:v>202700000</c:v>
                </c:pt>
                <c:pt idx="6">
                  <c:v>175100000</c:v>
                </c:pt>
                <c:pt idx="7">
                  <c:v>154300000</c:v>
                </c:pt>
                <c:pt idx="8">
                  <c:v>139800000</c:v>
                </c:pt>
                <c:pt idx="9">
                  <c:v>128700000</c:v>
                </c:pt>
                <c:pt idx="10">
                  <c:v>120300000</c:v>
                </c:pt>
                <c:pt idx="11">
                  <c:v>113800000</c:v>
                </c:pt>
                <c:pt idx="12">
                  <c:v>108100000</c:v>
                </c:pt>
                <c:pt idx="13">
                  <c:v>102800000</c:v>
                </c:pt>
                <c:pt idx="14">
                  <c:v>98120000</c:v>
                </c:pt>
                <c:pt idx="15">
                  <c:v>93560000</c:v>
                </c:pt>
                <c:pt idx="16">
                  <c:v>89350000</c:v>
                </c:pt>
                <c:pt idx="17">
                  <c:v>85320000</c:v>
                </c:pt>
                <c:pt idx="18">
                  <c:v>81600000</c:v>
                </c:pt>
                <c:pt idx="19">
                  <c:v>78130000</c:v>
                </c:pt>
                <c:pt idx="20">
                  <c:v>74900000</c:v>
                </c:pt>
                <c:pt idx="21">
                  <c:v>71880000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8E2-4BE3-B096-F3A6894D9885}"/>
            </c:ext>
          </c:extLst>
        </c:ser>
        <c:ser>
          <c:idx val="1"/>
          <c:order val="1"/>
          <c:tx>
            <c:strRef>
              <c:f>'Summiertes Signal'!$C$1:$D$1</c:f>
              <c:strCache>
                <c:ptCount val="1"/>
                <c:pt idx="0">
                  <c:v>1.3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'Summiertes Signal'!$C$3:$C$24</c:f>
              <c:numCache>
                <c:formatCode>0.00E+00</c:formatCode>
                <c:ptCount val="22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  <c:pt idx="13">
                  <c:v>5.5E-2</c:v>
                </c:pt>
                <c:pt idx="14">
                  <c:v>0.06</c:v>
                </c:pt>
                <c:pt idx="15">
                  <c:v>6.5000000000000002E-2</c:v>
                </c:pt>
                <c:pt idx="16">
                  <c:v>7.0000000000000007E-2</c:v>
                </c:pt>
                <c:pt idx="17">
                  <c:v>7.4999999999999997E-2</c:v>
                </c:pt>
                <c:pt idx="18">
                  <c:v>0.08</c:v>
                </c:pt>
                <c:pt idx="19">
                  <c:v>8.5000000000000006E-2</c:v>
                </c:pt>
                <c:pt idx="20">
                  <c:v>0.09</c:v>
                </c:pt>
                <c:pt idx="21">
                  <c:v>9.5000000000000001E-2</c:v>
                </c:pt>
              </c:numCache>
            </c:numRef>
          </c:xVal>
          <c:yVal>
            <c:numRef>
              <c:f>'Summiertes Signal'!$D$3:$D$24</c:f>
              <c:numCache>
                <c:formatCode>0.00E+00</c:formatCode>
                <c:ptCount val="22"/>
                <c:pt idx="0">
                  <c:v>1279000000</c:v>
                </c:pt>
                <c:pt idx="1">
                  <c:v>291700000</c:v>
                </c:pt>
                <c:pt idx="2">
                  <c:v>149000000</c:v>
                </c:pt>
                <c:pt idx="3">
                  <c:v>80680000</c:v>
                </c:pt>
                <c:pt idx="4">
                  <c:v>71780000</c:v>
                </c:pt>
                <c:pt idx="5">
                  <c:v>67810000</c:v>
                </c:pt>
                <c:pt idx="6">
                  <c:v>64760000</c:v>
                </c:pt>
                <c:pt idx="7">
                  <c:v>61410000</c:v>
                </c:pt>
                <c:pt idx="8">
                  <c:v>58430000</c:v>
                </c:pt>
                <c:pt idx="9">
                  <c:v>55430000</c:v>
                </c:pt>
                <c:pt idx="10">
                  <c:v>52660000</c:v>
                </c:pt>
                <c:pt idx="11">
                  <c:v>50190000</c:v>
                </c:pt>
                <c:pt idx="12">
                  <c:v>47950000</c:v>
                </c:pt>
                <c:pt idx="13">
                  <c:v>45840000</c:v>
                </c:pt>
                <c:pt idx="14">
                  <c:v>44160000</c:v>
                </c:pt>
                <c:pt idx="15">
                  <c:v>42490000</c:v>
                </c:pt>
                <c:pt idx="16">
                  <c:v>41070000</c:v>
                </c:pt>
                <c:pt idx="17">
                  <c:v>39820000</c:v>
                </c:pt>
                <c:pt idx="18">
                  <c:v>38700000</c:v>
                </c:pt>
                <c:pt idx="19">
                  <c:v>37710000</c:v>
                </c:pt>
                <c:pt idx="20">
                  <c:v>36840000</c:v>
                </c:pt>
                <c:pt idx="21">
                  <c:v>36020000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8E2-4BE3-B096-F3A6894D9885}"/>
            </c:ext>
          </c:extLst>
        </c:ser>
        <c:ser>
          <c:idx val="2"/>
          <c:order val="2"/>
          <c:tx>
            <c:strRef>
              <c:f>'Summiertes Signal'!$E$1:$F$1</c:f>
              <c:strCache>
                <c:ptCount val="1"/>
                <c:pt idx="0">
                  <c:v>1.1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'Summiertes Signal'!$E$3:$E$26</c:f>
              <c:numCache>
                <c:formatCode>0.00E+00</c:formatCode>
                <c:ptCount val="24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  <c:pt idx="13">
                  <c:v>5.5E-2</c:v>
                </c:pt>
                <c:pt idx="14">
                  <c:v>0.06</c:v>
                </c:pt>
                <c:pt idx="15">
                  <c:v>6.5000000000000002E-2</c:v>
                </c:pt>
                <c:pt idx="16">
                  <c:v>7.0000000000000007E-2</c:v>
                </c:pt>
                <c:pt idx="17">
                  <c:v>7.4999999999999997E-2</c:v>
                </c:pt>
                <c:pt idx="18">
                  <c:v>0.08</c:v>
                </c:pt>
                <c:pt idx="19">
                  <c:v>8.5000000000000006E-2</c:v>
                </c:pt>
                <c:pt idx="20">
                  <c:v>0.09</c:v>
                </c:pt>
                <c:pt idx="21">
                  <c:v>9.5000000000000001E-2</c:v>
                </c:pt>
                <c:pt idx="22" formatCode="General">
                  <c:v>1.3</c:v>
                </c:pt>
                <c:pt idx="23" formatCode="General">
                  <c:v>2</c:v>
                </c:pt>
              </c:numCache>
            </c:numRef>
          </c:xVal>
          <c:yVal>
            <c:numRef>
              <c:f>'Summiertes Signal'!$F$3:$F$26</c:f>
              <c:numCache>
                <c:formatCode>0.00E+00</c:formatCode>
                <c:ptCount val="24"/>
                <c:pt idx="0">
                  <c:v>2947000000</c:v>
                </c:pt>
                <c:pt idx="1">
                  <c:v>185900000</c:v>
                </c:pt>
                <c:pt idx="2">
                  <c:v>93010000</c:v>
                </c:pt>
                <c:pt idx="3">
                  <c:v>21480000</c:v>
                </c:pt>
                <c:pt idx="4">
                  <c:v>12420000</c:v>
                </c:pt>
                <c:pt idx="5">
                  <c:v>9534000</c:v>
                </c:pt>
                <c:pt idx="6">
                  <c:v>8061000</c:v>
                </c:pt>
                <c:pt idx="7">
                  <c:v>7172000</c:v>
                </c:pt>
                <c:pt idx="8">
                  <c:v>6538000</c:v>
                </c:pt>
                <c:pt idx="9">
                  <c:v>6097000</c:v>
                </c:pt>
                <c:pt idx="10">
                  <c:v>5809000</c:v>
                </c:pt>
                <c:pt idx="11">
                  <c:v>5526000</c:v>
                </c:pt>
                <c:pt idx="12">
                  <c:v>5295000</c:v>
                </c:pt>
                <c:pt idx="13">
                  <c:v>5118000</c:v>
                </c:pt>
                <c:pt idx="14">
                  <c:v>4992000</c:v>
                </c:pt>
                <c:pt idx="15">
                  <c:v>4819000</c:v>
                </c:pt>
                <c:pt idx="16">
                  <c:v>4709000</c:v>
                </c:pt>
                <c:pt idx="17">
                  <c:v>4608000</c:v>
                </c:pt>
                <c:pt idx="18">
                  <c:v>4521000</c:v>
                </c:pt>
                <c:pt idx="19">
                  <c:v>4452000</c:v>
                </c:pt>
                <c:pt idx="20">
                  <c:v>4383000</c:v>
                </c:pt>
                <c:pt idx="21">
                  <c:v>4316000</c:v>
                </c:pt>
                <c:pt idx="22">
                  <c:v>2421000</c:v>
                </c:pt>
                <c:pt idx="23">
                  <c:v>2873000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8E2-4BE3-B096-F3A6894D9885}"/>
            </c:ext>
          </c:extLst>
        </c:ser>
        <c:ser>
          <c:idx val="3"/>
          <c:order val="3"/>
          <c:tx>
            <c:strRef>
              <c:f>'Summiertes Signal'!$G$1:$H$1</c:f>
              <c:strCache>
                <c:ptCount val="1"/>
                <c:pt idx="0">
                  <c:v>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'Summiertes Signal'!$G$3:$G$15</c:f>
              <c:numCache>
                <c:formatCode>0.00E+00</c:formatCode>
                <c:ptCount val="13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</c:numCache>
            </c:numRef>
          </c:xVal>
          <c:yVal>
            <c:numRef>
              <c:f>'Summiertes Signal'!$H$3:$H$15</c:f>
              <c:numCache>
                <c:formatCode>0.00E+00</c:formatCode>
                <c:ptCount val="13"/>
                <c:pt idx="0">
                  <c:v>17070000000</c:v>
                </c:pt>
                <c:pt idx="1">
                  <c:v>2147000000</c:v>
                </c:pt>
                <c:pt idx="2">
                  <c:v>727900000</c:v>
                </c:pt>
                <c:pt idx="3">
                  <c:v>473500000</c:v>
                </c:pt>
                <c:pt idx="4">
                  <c:v>378900000</c:v>
                </c:pt>
                <c:pt idx="5">
                  <c:v>323000000</c:v>
                </c:pt>
                <c:pt idx="6">
                  <c:v>283100000</c:v>
                </c:pt>
                <c:pt idx="7">
                  <c:v>248700000</c:v>
                </c:pt>
                <c:pt idx="8">
                  <c:v>221100000</c:v>
                </c:pt>
                <c:pt idx="9">
                  <c:v>198400000</c:v>
                </c:pt>
                <c:pt idx="10">
                  <c:v>179700000</c:v>
                </c:pt>
                <c:pt idx="11">
                  <c:v>164000000</c:v>
                </c:pt>
                <c:pt idx="12">
                  <c:v>150600000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8E2-4BE3-B096-F3A6894D98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2391696"/>
        <c:axId val="382393664"/>
      </c:scatterChart>
      <c:valAx>
        <c:axId val="382391696"/>
        <c:scaling>
          <c:orientation val="minMax"/>
          <c:max val="0.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Exposure Time</a:t>
                </a:r>
                <a:r>
                  <a:rPr lang="de-DE" baseline="0">
                    <a:solidFill>
                      <a:schemeClr val="tx1"/>
                    </a:solidFill>
                  </a:rPr>
                  <a:t> (s)</a:t>
                </a:r>
                <a:endParaRPr lang="de-DE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2393664"/>
        <c:crosses val="autoZero"/>
        <c:crossBetween val="midCat"/>
        <c:majorUnit val="2.0000000000000004E-2"/>
      </c:valAx>
      <c:valAx>
        <c:axId val="382393664"/>
        <c:scaling>
          <c:logBase val="10"/>
          <c:orientation val="minMax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Summiertes Signal</a:t>
                </a:r>
                <a:r>
                  <a:rPr lang="de-DE" baseline="0">
                    <a:solidFill>
                      <a:schemeClr val="tx1"/>
                    </a:solidFill>
                  </a:rPr>
                  <a:t>/Exposure Time (counts/s)</a:t>
                </a:r>
                <a:endParaRPr lang="de-DE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23916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Zelle 1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'Zelle 1'!$A$3:$A$17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1.9019999999999999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2.2010000000000001</c:v>
                </c:pt>
                <c:pt idx="12">
                  <c:v>2.302</c:v>
                </c:pt>
                <c:pt idx="13">
                  <c:v>2.4020000000000001</c:v>
                </c:pt>
                <c:pt idx="14">
                  <c:v>2.5009999999999999</c:v>
                </c:pt>
              </c:numCache>
            </c:numRef>
          </c:xVal>
          <c:yVal>
            <c:numRef>
              <c:f>'Zelle 1'!$B$3:$B$17</c:f>
              <c:numCache>
                <c:formatCode>0.00E+00</c:formatCode>
                <c:ptCount val="15"/>
                <c:pt idx="0">
                  <c:v>34180</c:v>
                </c:pt>
                <c:pt idx="1">
                  <c:v>204100</c:v>
                </c:pt>
                <c:pt idx="2">
                  <c:v>841100</c:v>
                </c:pt>
                <c:pt idx="3">
                  <c:v>2098000</c:v>
                </c:pt>
                <c:pt idx="4">
                  <c:v>3639000</c:v>
                </c:pt>
                <c:pt idx="5">
                  <c:v>6379000</c:v>
                </c:pt>
                <c:pt idx="6">
                  <c:v>9735000</c:v>
                </c:pt>
                <c:pt idx="7">
                  <c:v>17820000</c:v>
                </c:pt>
                <c:pt idx="8">
                  <c:v>20860000</c:v>
                </c:pt>
                <c:pt idx="9">
                  <c:v>31430000</c:v>
                </c:pt>
                <c:pt idx="10">
                  <c:v>44920000</c:v>
                </c:pt>
                <c:pt idx="11">
                  <c:v>50120000</c:v>
                </c:pt>
                <c:pt idx="12">
                  <c:v>84440000</c:v>
                </c:pt>
                <c:pt idx="13">
                  <c:v>85940000</c:v>
                </c:pt>
                <c:pt idx="14">
                  <c:v>82880000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7E-4A43-AB9B-663BA093AC31}"/>
            </c:ext>
          </c:extLst>
        </c:ser>
        <c:ser>
          <c:idx val="1"/>
          <c:order val="1"/>
          <c:tx>
            <c:v>Zelle 02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'Zelle 02'!$A$3:$A$9</c:f>
              <c:numCache>
                <c:formatCode>General</c:formatCode>
                <c:ptCount val="7"/>
                <c:pt idx="0">
                  <c:v>1.3009999999999999</c:v>
                </c:pt>
                <c:pt idx="1">
                  <c:v>1.502</c:v>
                </c:pt>
                <c:pt idx="2">
                  <c:v>1.6020000000000001</c:v>
                </c:pt>
                <c:pt idx="3">
                  <c:v>1.802</c:v>
                </c:pt>
                <c:pt idx="4">
                  <c:v>2.0019999999999998</c:v>
                </c:pt>
                <c:pt idx="5">
                  <c:v>2.5019999999999998</c:v>
                </c:pt>
                <c:pt idx="6">
                  <c:v>3.0009999999999999</c:v>
                </c:pt>
              </c:numCache>
            </c:numRef>
          </c:xVal>
          <c:yVal>
            <c:numRef>
              <c:f>'Zelle 02'!$B$3:$B$9</c:f>
              <c:numCache>
                <c:formatCode>0.00E+00</c:formatCode>
                <c:ptCount val="7"/>
                <c:pt idx="0">
                  <c:v>727100</c:v>
                </c:pt>
                <c:pt idx="1">
                  <c:v>2560000</c:v>
                </c:pt>
                <c:pt idx="2">
                  <c:v>4488000</c:v>
                </c:pt>
                <c:pt idx="3">
                  <c:v>13510000</c:v>
                </c:pt>
                <c:pt idx="4">
                  <c:v>34030000</c:v>
                </c:pt>
                <c:pt idx="5">
                  <c:v>181500000</c:v>
                </c:pt>
                <c:pt idx="6">
                  <c:v>397600000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87E-4A43-AB9B-663BA093AC31}"/>
            </c:ext>
          </c:extLst>
        </c:ser>
        <c:ser>
          <c:idx val="2"/>
          <c:order val="2"/>
          <c:tx>
            <c:v>Zelle 03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'Zelle 03'!$A$3:$A$9</c:f>
              <c:numCache>
                <c:formatCode>General</c:formatCode>
                <c:ptCount val="7"/>
                <c:pt idx="0">
                  <c:v>1.3009999999999999</c:v>
                </c:pt>
                <c:pt idx="1">
                  <c:v>1.502</c:v>
                </c:pt>
                <c:pt idx="2">
                  <c:v>1.6020000000000001</c:v>
                </c:pt>
                <c:pt idx="3">
                  <c:v>1.802</c:v>
                </c:pt>
                <c:pt idx="4">
                  <c:v>2.0019999999999998</c:v>
                </c:pt>
                <c:pt idx="5">
                  <c:v>2.5009999999999999</c:v>
                </c:pt>
                <c:pt idx="6">
                  <c:v>3.0009999999999999</c:v>
                </c:pt>
              </c:numCache>
            </c:numRef>
          </c:xVal>
          <c:yVal>
            <c:numRef>
              <c:f>'Zelle 03'!$B$3:$B$9</c:f>
              <c:numCache>
                <c:formatCode>0.00E+00</c:formatCode>
                <c:ptCount val="7"/>
                <c:pt idx="0">
                  <c:v>368000</c:v>
                </c:pt>
                <c:pt idx="1">
                  <c:v>1775000</c:v>
                </c:pt>
                <c:pt idx="2">
                  <c:v>3343000</c:v>
                </c:pt>
                <c:pt idx="3">
                  <c:v>8633000</c:v>
                </c:pt>
                <c:pt idx="4">
                  <c:v>16760000</c:v>
                </c:pt>
                <c:pt idx="5">
                  <c:v>70710000</c:v>
                </c:pt>
                <c:pt idx="6">
                  <c:v>206700000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87E-4A43-AB9B-663BA093AC31}"/>
            </c:ext>
          </c:extLst>
        </c:ser>
        <c:ser>
          <c:idx val="3"/>
          <c:order val="3"/>
          <c:tx>
            <c:v>Zelle 04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'Zelle 04'!$A$3:$A$17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1.9019999999999999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2.202</c:v>
                </c:pt>
                <c:pt idx="12">
                  <c:v>2.302</c:v>
                </c:pt>
                <c:pt idx="13">
                  <c:v>2.4020000000000001</c:v>
                </c:pt>
                <c:pt idx="14">
                  <c:v>2.5019999999999998</c:v>
                </c:pt>
              </c:numCache>
            </c:numRef>
          </c:xVal>
          <c:yVal>
            <c:numRef>
              <c:f>'Zelle 04'!$B$3:$B$17</c:f>
              <c:numCache>
                <c:formatCode>0.00E+00</c:formatCode>
                <c:ptCount val="15"/>
                <c:pt idx="0">
                  <c:v>83050</c:v>
                </c:pt>
                <c:pt idx="1">
                  <c:v>218800</c:v>
                </c:pt>
                <c:pt idx="2">
                  <c:v>462900</c:v>
                </c:pt>
                <c:pt idx="3">
                  <c:v>946200</c:v>
                </c:pt>
                <c:pt idx="4">
                  <c:v>1941000</c:v>
                </c:pt>
                <c:pt idx="5">
                  <c:v>3661000</c:v>
                </c:pt>
                <c:pt idx="6">
                  <c:v>6167000</c:v>
                </c:pt>
                <c:pt idx="7">
                  <c:v>9194000</c:v>
                </c:pt>
                <c:pt idx="8">
                  <c:v>14570000</c:v>
                </c:pt>
                <c:pt idx="9">
                  <c:v>21900000</c:v>
                </c:pt>
                <c:pt idx="10">
                  <c:v>36240000</c:v>
                </c:pt>
                <c:pt idx="11">
                  <c:v>50930000</c:v>
                </c:pt>
                <c:pt idx="12">
                  <c:v>71790000</c:v>
                </c:pt>
                <c:pt idx="13">
                  <c:v>90560000</c:v>
                </c:pt>
                <c:pt idx="14">
                  <c:v>115900000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87E-4A43-AB9B-663BA093AC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191408"/>
        <c:axId val="411559728"/>
      </c:scatterChart>
      <c:valAx>
        <c:axId val="412191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Spannung</a:t>
                </a:r>
                <a:r>
                  <a:rPr lang="de-DE" baseline="0">
                    <a:solidFill>
                      <a:schemeClr val="tx1"/>
                    </a:solidFill>
                  </a:rPr>
                  <a:t> (V)</a:t>
                </a:r>
                <a:endParaRPr lang="de-DE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1559728"/>
        <c:crosses val="autoZero"/>
        <c:crossBetween val="midCat"/>
      </c:valAx>
      <c:valAx>
        <c:axId val="411559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Summ. Signal</a:t>
                </a:r>
                <a:r>
                  <a:rPr lang="de-DE" baseline="0">
                    <a:solidFill>
                      <a:schemeClr val="tx1"/>
                    </a:solidFill>
                  </a:rPr>
                  <a:t> (counts/s)</a:t>
                </a:r>
                <a:endParaRPr lang="de-DE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21914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Zelle 1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'Zelle 1'!$A$3:$A$17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1.9019999999999999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2.2010000000000001</c:v>
                </c:pt>
                <c:pt idx="12">
                  <c:v>2.302</c:v>
                </c:pt>
                <c:pt idx="13">
                  <c:v>2.4020000000000001</c:v>
                </c:pt>
                <c:pt idx="14">
                  <c:v>2.5009999999999999</c:v>
                </c:pt>
              </c:numCache>
            </c:numRef>
          </c:xVal>
          <c:yVal>
            <c:numRef>
              <c:f>'Zelle 1'!$B$3:$B$17</c:f>
              <c:numCache>
                <c:formatCode>0.00E+00</c:formatCode>
                <c:ptCount val="15"/>
                <c:pt idx="0">
                  <c:v>34180</c:v>
                </c:pt>
                <c:pt idx="1">
                  <c:v>204100</c:v>
                </c:pt>
                <c:pt idx="2">
                  <c:v>841100</c:v>
                </c:pt>
                <c:pt idx="3">
                  <c:v>2098000</c:v>
                </c:pt>
                <c:pt idx="4">
                  <c:v>3639000</c:v>
                </c:pt>
                <c:pt idx="5">
                  <c:v>6379000</c:v>
                </c:pt>
                <c:pt idx="6">
                  <c:v>9735000</c:v>
                </c:pt>
                <c:pt idx="7">
                  <c:v>17820000</c:v>
                </c:pt>
                <c:pt idx="8">
                  <c:v>20860000</c:v>
                </c:pt>
                <c:pt idx="9">
                  <c:v>31430000</c:v>
                </c:pt>
                <c:pt idx="10">
                  <c:v>44920000</c:v>
                </c:pt>
                <c:pt idx="11">
                  <c:v>50120000</c:v>
                </c:pt>
                <c:pt idx="12">
                  <c:v>84440000</c:v>
                </c:pt>
                <c:pt idx="13">
                  <c:v>85940000</c:v>
                </c:pt>
                <c:pt idx="14">
                  <c:v>82880000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A6D-4C45-AAED-EDD18DE2309D}"/>
            </c:ext>
          </c:extLst>
        </c:ser>
        <c:ser>
          <c:idx val="1"/>
          <c:order val="1"/>
          <c:tx>
            <c:v>Zelle 02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'Zelle 02'!$A$3:$A$9</c:f>
              <c:numCache>
                <c:formatCode>General</c:formatCode>
                <c:ptCount val="7"/>
                <c:pt idx="0">
                  <c:v>1.3009999999999999</c:v>
                </c:pt>
                <c:pt idx="1">
                  <c:v>1.502</c:v>
                </c:pt>
                <c:pt idx="2">
                  <c:v>1.6020000000000001</c:v>
                </c:pt>
                <c:pt idx="3">
                  <c:v>1.802</c:v>
                </c:pt>
                <c:pt idx="4">
                  <c:v>2.0019999999999998</c:v>
                </c:pt>
                <c:pt idx="5">
                  <c:v>2.5019999999999998</c:v>
                </c:pt>
                <c:pt idx="6">
                  <c:v>3.0009999999999999</c:v>
                </c:pt>
              </c:numCache>
            </c:numRef>
          </c:xVal>
          <c:yVal>
            <c:numRef>
              <c:f>'Zelle 02'!$B$3:$B$9</c:f>
              <c:numCache>
                <c:formatCode>0.00E+00</c:formatCode>
                <c:ptCount val="7"/>
                <c:pt idx="0">
                  <c:v>727100</c:v>
                </c:pt>
                <c:pt idx="1">
                  <c:v>2560000</c:v>
                </c:pt>
                <c:pt idx="2">
                  <c:v>4488000</c:v>
                </c:pt>
                <c:pt idx="3">
                  <c:v>13510000</c:v>
                </c:pt>
                <c:pt idx="4">
                  <c:v>34030000</c:v>
                </c:pt>
                <c:pt idx="5">
                  <c:v>181500000</c:v>
                </c:pt>
                <c:pt idx="6">
                  <c:v>397600000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A6D-4C45-AAED-EDD18DE2309D}"/>
            </c:ext>
          </c:extLst>
        </c:ser>
        <c:ser>
          <c:idx val="2"/>
          <c:order val="2"/>
          <c:tx>
            <c:v>Zelle 03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'Zelle 03'!$A$3:$A$9</c:f>
              <c:numCache>
                <c:formatCode>General</c:formatCode>
                <c:ptCount val="7"/>
                <c:pt idx="0">
                  <c:v>1.3009999999999999</c:v>
                </c:pt>
                <c:pt idx="1">
                  <c:v>1.502</c:v>
                </c:pt>
                <c:pt idx="2">
                  <c:v>1.6020000000000001</c:v>
                </c:pt>
                <c:pt idx="3">
                  <c:v>1.802</c:v>
                </c:pt>
                <c:pt idx="4">
                  <c:v>2.0019999999999998</c:v>
                </c:pt>
                <c:pt idx="5">
                  <c:v>2.5009999999999999</c:v>
                </c:pt>
                <c:pt idx="6">
                  <c:v>3.0009999999999999</c:v>
                </c:pt>
              </c:numCache>
            </c:numRef>
          </c:xVal>
          <c:yVal>
            <c:numRef>
              <c:f>'Zelle 03'!$B$3:$B$9</c:f>
              <c:numCache>
                <c:formatCode>0.00E+00</c:formatCode>
                <c:ptCount val="7"/>
                <c:pt idx="0">
                  <c:v>368000</c:v>
                </c:pt>
                <c:pt idx="1">
                  <c:v>1775000</c:v>
                </c:pt>
                <c:pt idx="2">
                  <c:v>3343000</c:v>
                </c:pt>
                <c:pt idx="3">
                  <c:v>8633000</c:v>
                </c:pt>
                <c:pt idx="4">
                  <c:v>16760000</c:v>
                </c:pt>
                <c:pt idx="5">
                  <c:v>70710000</c:v>
                </c:pt>
                <c:pt idx="6">
                  <c:v>206700000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A6D-4C45-AAED-EDD18DE2309D}"/>
            </c:ext>
          </c:extLst>
        </c:ser>
        <c:ser>
          <c:idx val="3"/>
          <c:order val="3"/>
          <c:tx>
            <c:v>Zelle 04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'Zelle 04'!$A$3:$A$17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1.9019999999999999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2.202</c:v>
                </c:pt>
                <c:pt idx="12">
                  <c:v>2.302</c:v>
                </c:pt>
                <c:pt idx="13">
                  <c:v>2.4020000000000001</c:v>
                </c:pt>
                <c:pt idx="14">
                  <c:v>2.5019999999999998</c:v>
                </c:pt>
              </c:numCache>
            </c:numRef>
          </c:xVal>
          <c:yVal>
            <c:numRef>
              <c:f>'Zelle 04'!$B$3:$B$17</c:f>
              <c:numCache>
                <c:formatCode>0.00E+00</c:formatCode>
                <c:ptCount val="15"/>
                <c:pt idx="0">
                  <c:v>83050</c:v>
                </c:pt>
                <c:pt idx="1">
                  <c:v>218800</c:v>
                </c:pt>
                <c:pt idx="2">
                  <c:v>462900</c:v>
                </c:pt>
                <c:pt idx="3">
                  <c:v>946200</c:v>
                </c:pt>
                <c:pt idx="4">
                  <c:v>1941000</c:v>
                </c:pt>
                <c:pt idx="5">
                  <c:v>3661000</c:v>
                </c:pt>
                <c:pt idx="6">
                  <c:v>6167000</c:v>
                </c:pt>
                <c:pt idx="7">
                  <c:v>9194000</c:v>
                </c:pt>
                <c:pt idx="8">
                  <c:v>14570000</c:v>
                </c:pt>
                <c:pt idx="9">
                  <c:v>21900000</c:v>
                </c:pt>
                <c:pt idx="10">
                  <c:v>36240000</c:v>
                </c:pt>
                <c:pt idx="11">
                  <c:v>50930000</c:v>
                </c:pt>
                <c:pt idx="12">
                  <c:v>71790000</c:v>
                </c:pt>
                <c:pt idx="13">
                  <c:v>90560000</c:v>
                </c:pt>
                <c:pt idx="14">
                  <c:v>115900000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A6D-4C45-AAED-EDD18DE230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191408"/>
        <c:axId val="411559728"/>
      </c:scatterChart>
      <c:valAx>
        <c:axId val="412191408"/>
        <c:scaling>
          <c:orientation val="minMax"/>
          <c:max val="3.1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Spannung</a:t>
                </a:r>
                <a:r>
                  <a:rPr lang="de-DE" baseline="0">
                    <a:solidFill>
                      <a:schemeClr val="tx1"/>
                    </a:solidFill>
                  </a:rPr>
                  <a:t> (V)</a:t>
                </a:r>
                <a:endParaRPr lang="de-DE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1559728"/>
        <c:crosses val="autoZero"/>
        <c:crossBetween val="midCat"/>
      </c:valAx>
      <c:valAx>
        <c:axId val="411559728"/>
        <c:scaling>
          <c:logBase val="10"/>
          <c:orientation val="minMax"/>
          <c:min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Summ. Signal</a:t>
                </a:r>
                <a:r>
                  <a:rPr lang="de-DE" baseline="0">
                    <a:solidFill>
                      <a:schemeClr val="tx1"/>
                    </a:solidFill>
                  </a:rPr>
                  <a:t> (counts/s)</a:t>
                </a:r>
                <a:endParaRPr lang="de-DE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21914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3"/>
          <c:order val="0"/>
          <c:tx>
            <c:strRef>
              <c:f>'Summiertes Signal'!$H$31</c:f>
              <c:strCache>
                <c:ptCount val="1"/>
                <c:pt idx="0">
                  <c:v>2,0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'Summiertes Signal'!$G$32:$G$44</c:f>
              <c:numCache>
                <c:formatCode>0.00E+00</c:formatCode>
                <c:ptCount val="13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</c:numCache>
            </c:numRef>
          </c:xVal>
          <c:yVal>
            <c:numRef>
              <c:f>'Summiertes Signal'!$H$32:$H$44</c:f>
              <c:numCache>
                <c:formatCode>0.00E+00</c:formatCode>
                <c:ptCount val="13"/>
                <c:pt idx="0">
                  <c:v>113.34661354581674</c:v>
                </c:pt>
                <c:pt idx="1">
                  <c:v>14.256308100929616</c:v>
                </c:pt>
                <c:pt idx="2">
                  <c:v>4.833333333333333</c:v>
                </c:pt>
                <c:pt idx="3">
                  <c:v>3.144090305444887</c:v>
                </c:pt>
                <c:pt idx="4">
                  <c:v>2.5159362549800797</c:v>
                </c:pt>
                <c:pt idx="5">
                  <c:v>2.144754316069057</c:v>
                </c:pt>
                <c:pt idx="6">
                  <c:v>1.8798140770252325</c:v>
                </c:pt>
                <c:pt idx="7">
                  <c:v>1.6513944223107571</c:v>
                </c:pt>
                <c:pt idx="8">
                  <c:v>1.4681274900398407</c:v>
                </c:pt>
                <c:pt idx="9">
                  <c:v>1.3173970783532536</c:v>
                </c:pt>
                <c:pt idx="10">
                  <c:v>1.1932270916334662</c:v>
                </c:pt>
                <c:pt idx="11">
                  <c:v>1.0889774236387781</c:v>
                </c:pt>
                <c:pt idx="1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B25-4841-904F-0B616FD95BFE}"/>
            </c:ext>
          </c:extLst>
        </c:ser>
        <c:ser>
          <c:idx val="0"/>
          <c:order val="1"/>
          <c:tx>
            <c:strRef>
              <c:f>'Summiertes Signal'!$B$31</c:f>
              <c:strCache>
                <c:ptCount val="1"/>
                <c:pt idx="0">
                  <c:v>1,6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'Summiertes Signal'!$A$32:$A$53</c:f>
              <c:numCache>
                <c:formatCode>0.00E+00</c:formatCode>
                <c:ptCount val="22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  <c:pt idx="13">
                  <c:v>5.5E-2</c:v>
                </c:pt>
                <c:pt idx="14">
                  <c:v>0.06</c:v>
                </c:pt>
                <c:pt idx="15">
                  <c:v>6.5000000000000002E-2</c:v>
                </c:pt>
                <c:pt idx="16">
                  <c:v>7.0000000000000007E-2</c:v>
                </c:pt>
                <c:pt idx="17">
                  <c:v>7.4999999999999997E-2</c:v>
                </c:pt>
                <c:pt idx="18">
                  <c:v>0.08</c:v>
                </c:pt>
                <c:pt idx="19">
                  <c:v>8.5000000000000006E-2</c:v>
                </c:pt>
                <c:pt idx="20">
                  <c:v>0.09</c:v>
                </c:pt>
                <c:pt idx="21">
                  <c:v>9.5000000000000001E-2</c:v>
                </c:pt>
              </c:numCache>
            </c:numRef>
          </c:xVal>
          <c:yVal>
            <c:numRef>
              <c:f>'Summiertes Signal'!$B$32:$B$53</c:f>
              <c:numCache>
                <c:formatCode>0.00E+00</c:formatCode>
                <c:ptCount val="22"/>
                <c:pt idx="0">
                  <c:v>1030.0500834724542</c:v>
                </c:pt>
                <c:pt idx="1">
                  <c:v>12.474958263772955</c:v>
                </c:pt>
                <c:pt idx="2">
                  <c:v>6.0002782415136338</c:v>
                </c:pt>
                <c:pt idx="3">
                  <c:v>4.1903171953255427</c:v>
                </c:pt>
                <c:pt idx="4">
                  <c:v>3.3750695603784084</c:v>
                </c:pt>
                <c:pt idx="5">
                  <c:v>2.8199777406789095</c:v>
                </c:pt>
                <c:pt idx="6">
                  <c:v>2.4360044518642181</c:v>
                </c:pt>
                <c:pt idx="7">
                  <c:v>2.1466332776850305</c:v>
                </c:pt>
                <c:pt idx="8">
                  <c:v>1.9449081803005008</c:v>
                </c:pt>
                <c:pt idx="9">
                  <c:v>1.7904841402337228</c:v>
                </c:pt>
                <c:pt idx="10">
                  <c:v>1.6736227045075125</c:v>
                </c:pt>
                <c:pt idx="11">
                  <c:v>1.5831942125765164</c:v>
                </c:pt>
                <c:pt idx="12">
                  <c:v>1.5038953811908737</c:v>
                </c:pt>
                <c:pt idx="13">
                  <c:v>1.4301613800779076</c:v>
                </c:pt>
                <c:pt idx="14">
                  <c:v>1.3650528658875904</c:v>
                </c:pt>
                <c:pt idx="15">
                  <c:v>1.3016138007790763</c:v>
                </c:pt>
                <c:pt idx="16">
                  <c:v>1.2430439621591542</c:v>
                </c:pt>
                <c:pt idx="17">
                  <c:v>1.1869782971619365</c:v>
                </c:pt>
                <c:pt idx="18">
                  <c:v>1.1352253756260433</c:v>
                </c:pt>
                <c:pt idx="19">
                  <c:v>1.0869504730105732</c:v>
                </c:pt>
                <c:pt idx="20">
                  <c:v>1.0420144685587089</c:v>
                </c:pt>
                <c:pt idx="2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B25-4841-904F-0B616FD95BFE}"/>
            </c:ext>
          </c:extLst>
        </c:ser>
        <c:ser>
          <c:idx val="1"/>
          <c:order val="2"/>
          <c:tx>
            <c:strRef>
              <c:f>'Summiertes Signal'!$D$31</c:f>
              <c:strCache>
                <c:ptCount val="1"/>
                <c:pt idx="0">
                  <c:v>1,3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'Summiertes Signal'!$C$32:$C$53</c:f>
              <c:numCache>
                <c:formatCode>0.00E+00</c:formatCode>
                <c:ptCount val="22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  <c:pt idx="13">
                  <c:v>5.5E-2</c:v>
                </c:pt>
                <c:pt idx="14">
                  <c:v>0.06</c:v>
                </c:pt>
                <c:pt idx="15">
                  <c:v>6.5000000000000002E-2</c:v>
                </c:pt>
                <c:pt idx="16">
                  <c:v>7.0000000000000007E-2</c:v>
                </c:pt>
                <c:pt idx="17">
                  <c:v>7.4999999999999997E-2</c:v>
                </c:pt>
                <c:pt idx="18">
                  <c:v>0.08</c:v>
                </c:pt>
                <c:pt idx="19">
                  <c:v>8.5000000000000006E-2</c:v>
                </c:pt>
                <c:pt idx="20">
                  <c:v>0.09</c:v>
                </c:pt>
                <c:pt idx="21">
                  <c:v>9.5000000000000001E-2</c:v>
                </c:pt>
              </c:numCache>
            </c:numRef>
          </c:xVal>
          <c:yVal>
            <c:numRef>
              <c:f>'Summiertes Signal'!$D$32:$D$53</c:f>
              <c:numCache>
                <c:formatCode>0.00E+00</c:formatCode>
                <c:ptCount val="22"/>
                <c:pt idx="0">
                  <c:v>35.508051082731818</c:v>
                </c:pt>
                <c:pt idx="1">
                  <c:v>8.0982787340366471</c:v>
                </c:pt>
                <c:pt idx="2">
                  <c:v>4.1365907828983897</c:v>
                </c:pt>
                <c:pt idx="3">
                  <c:v>2.2398667406996111</c:v>
                </c:pt>
                <c:pt idx="4">
                  <c:v>1.9927817878956136</c:v>
                </c:pt>
                <c:pt idx="5">
                  <c:v>1.8825652415324821</c:v>
                </c:pt>
                <c:pt idx="6">
                  <c:v>1.7978900610771793</c:v>
                </c:pt>
                <c:pt idx="7">
                  <c:v>1.7048861743475847</c:v>
                </c:pt>
                <c:pt idx="8">
                  <c:v>1.6221543586896168</c:v>
                </c:pt>
                <c:pt idx="9">
                  <c:v>1.5388672959466962</c:v>
                </c:pt>
                <c:pt idx="10">
                  <c:v>1.461965574680733</c:v>
                </c:pt>
                <c:pt idx="11">
                  <c:v>1.3933925596890617</c:v>
                </c:pt>
                <c:pt idx="12">
                  <c:v>1.3312048861743475</c:v>
                </c:pt>
                <c:pt idx="13">
                  <c:v>1.2726263187118267</c:v>
                </c:pt>
                <c:pt idx="14">
                  <c:v>1.2259855635757912</c:v>
                </c:pt>
                <c:pt idx="15">
                  <c:v>1.1796224319822322</c:v>
                </c:pt>
                <c:pt idx="16">
                  <c:v>1.1401998889505831</c:v>
                </c:pt>
                <c:pt idx="17">
                  <c:v>1.1054969461410327</c:v>
                </c:pt>
                <c:pt idx="18">
                  <c:v>1.0744031093836757</c:v>
                </c:pt>
                <c:pt idx="19">
                  <c:v>1.0469183786785119</c:v>
                </c:pt>
                <c:pt idx="20">
                  <c:v>1.0227651304830649</c:v>
                </c:pt>
                <c:pt idx="2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B25-4841-904F-0B616FD95BFE}"/>
            </c:ext>
          </c:extLst>
        </c:ser>
        <c:ser>
          <c:idx val="2"/>
          <c:order val="3"/>
          <c:tx>
            <c:strRef>
              <c:f>'Summiertes Signal'!$F$31</c:f>
              <c:strCache>
                <c:ptCount val="1"/>
                <c:pt idx="0">
                  <c:v>1,1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'Summiertes Signal'!$E$32:$E$55</c:f>
              <c:numCache>
                <c:formatCode>0.00E+00</c:formatCode>
                <c:ptCount val="24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  <c:pt idx="13">
                  <c:v>5.5E-2</c:v>
                </c:pt>
                <c:pt idx="14">
                  <c:v>0.06</c:v>
                </c:pt>
                <c:pt idx="15">
                  <c:v>6.5000000000000002E-2</c:v>
                </c:pt>
                <c:pt idx="16">
                  <c:v>7.0000000000000007E-2</c:v>
                </c:pt>
                <c:pt idx="17">
                  <c:v>7.4999999999999997E-2</c:v>
                </c:pt>
                <c:pt idx="18">
                  <c:v>0.08</c:v>
                </c:pt>
                <c:pt idx="19">
                  <c:v>8.5000000000000006E-2</c:v>
                </c:pt>
                <c:pt idx="20">
                  <c:v>0.09</c:v>
                </c:pt>
                <c:pt idx="21">
                  <c:v>9.5000000000000001E-2</c:v>
                </c:pt>
                <c:pt idx="22">
                  <c:v>1.3</c:v>
                </c:pt>
                <c:pt idx="23">
                  <c:v>2</c:v>
                </c:pt>
              </c:numCache>
            </c:numRef>
          </c:xVal>
          <c:yVal>
            <c:numRef>
              <c:f>'Summiertes Signal'!$F$32:$F$55</c:f>
              <c:numCache>
                <c:formatCode>0.00E+00</c:formatCode>
                <c:ptCount val="24"/>
                <c:pt idx="0">
                  <c:v>1025.7570483814827</c:v>
                </c:pt>
                <c:pt idx="1">
                  <c:v>64.705882352941174</c:v>
                </c:pt>
                <c:pt idx="2">
                  <c:v>32.373825269752871</c:v>
                </c:pt>
                <c:pt idx="3">
                  <c:v>7.4765053950574316</c:v>
                </c:pt>
                <c:pt idx="4">
                  <c:v>4.3230073094326489</c:v>
                </c:pt>
                <c:pt idx="5">
                  <c:v>3.3184824225548208</c:v>
                </c:pt>
                <c:pt idx="6">
                  <c:v>2.8057779324747649</c:v>
                </c:pt>
                <c:pt idx="7">
                  <c:v>2.4963452836756006</c:v>
                </c:pt>
                <c:pt idx="8">
                  <c:v>2.2756700313261398</c:v>
                </c:pt>
                <c:pt idx="9">
                  <c:v>2.1221719457013575</c:v>
                </c:pt>
                <c:pt idx="10">
                  <c:v>2.0219282979463973</c:v>
                </c:pt>
                <c:pt idx="11">
                  <c:v>1.9234249912982944</c:v>
                </c:pt>
                <c:pt idx="12">
                  <c:v>1.8430212321615036</c:v>
                </c:pt>
                <c:pt idx="13">
                  <c:v>1.7814131569787679</c:v>
                </c:pt>
                <c:pt idx="14">
                  <c:v>1.7375565610859729</c:v>
                </c:pt>
                <c:pt idx="15">
                  <c:v>1.6773407587887226</c:v>
                </c:pt>
                <c:pt idx="16">
                  <c:v>1.6390532544378698</c:v>
                </c:pt>
                <c:pt idx="17">
                  <c:v>1.6038983640793596</c:v>
                </c:pt>
                <c:pt idx="18">
                  <c:v>1.5736164288200487</c:v>
                </c:pt>
                <c:pt idx="19">
                  <c:v>1.5495997215454229</c:v>
                </c:pt>
                <c:pt idx="20">
                  <c:v>1.5255830142707971</c:v>
                </c:pt>
                <c:pt idx="21">
                  <c:v>1.502262443438914</c:v>
                </c:pt>
                <c:pt idx="22">
                  <c:v>0.84267316394013225</c:v>
                </c:pt>
                <c:pt idx="2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B25-4841-904F-0B616FD95B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5941224"/>
        <c:axId val="285943848"/>
      </c:scatterChart>
      <c:valAx>
        <c:axId val="285941224"/>
        <c:scaling>
          <c:orientation val="minMax"/>
          <c:max val="0.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Exposure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85943848"/>
        <c:crosses val="autoZero"/>
        <c:crossBetween val="midCat"/>
      </c:valAx>
      <c:valAx>
        <c:axId val="285943848"/>
        <c:scaling>
          <c:logBase val="10"/>
          <c:orientation val="minMax"/>
          <c:max val="100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Summiertes</a:t>
                </a:r>
                <a:r>
                  <a:rPr lang="de-DE" baseline="0"/>
                  <a:t> Signal/Exp Time normiert </a:t>
                </a:r>
                <a:endParaRPr lang="de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859412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99777466819499"/>
          <c:y val="7.0707070707070704E-2"/>
          <c:w val="0.70715779328351203"/>
          <c:h val="0.67214510200589572"/>
        </c:manualLayout>
      </c:layout>
      <c:scatterChart>
        <c:scatterStyle val="lineMarker"/>
        <c:varyColors val="0"/>
        <c:ser>
          <c:idx val="0"/>
          <c:order val="0"/>
          <c:tx>
            <c:strRef>
              <c:f>'G1331 Z2'!$C$5:$E$5</c:f>
              <c:strCache>
                <c:ptCount val="1"/>
                <c:pt idx="0">
                  <c:v>2,2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'G1331 Z2'!$C$7:$C$45</c:f>
              <c:numCache>
                <c:formatCode>General</c:formatCode>
                <c:ptCount val="39"/>
                <c:pt idx="0" formatCode="0.00E+00">
                  <c:v>5.2049999999999999E-2</c:v>
                </c:pt>
                <c:pt idx="1">
                  <c:v>0.5</c:v>
                </c:pt>
                <c:pt idx="2">
                  <c:v>0.24879999999999999</c:v>
                </c:pt>
                <c:pt idx="3">
                  <c:v>0.5</c:v>
                </c:pt>
                <c:pt idx="4">
                  <c:v>0.31819999999999998</c:v>
                </c:pt>
                <c:pt idx="5">
                  <c:v>0.5</c:v>
                </c:pt>
                <c:pt idx="6">
                  <c:v>0.1002</c:v>
                </c:pt>
                <c:pt idx="7">
                  <c:v>0.5</c:v>
                </c:pt>
                <c:pt idx="8">
                  <c:v>0.36499999999999999</c:v>
                </c:pt>
                <c:pt idx="9">
                  <c:v>0.5</c:v>
                </c:pt>
                <c:pt idx="10" formatCode="0.00E+00">
                  <c:v>7.7329999999999996E-2</c:v>
                </c:pt>
                <c:pt idx="11">
                  <c:v>0.5</c:v>
                </c:pt>
                <c:pt idx="12" formatCode="0.00E+00">
                  <c:v>5.2850000000000001E-2</c:v>
                </c:pt>
                <c:pt idx="13">
                  <c:v>0.5</c:v>
                </c:pt>
                <c:pt idx="14">
                  <c:v>0.40789999999999998</c:v>
                </c:pt>
                <c:pt idx="15">
                  <c:v>0.5</c:v>
                </c:pt>
                <c:pt idx="16">
                  <c:v>0.28849999999999998</c:v>
                </c:pt>
                <c:pt idx="17">
                  <c:v>0.5</c:v>
                </c:pt>
                <c:pt idx="18">
                  <c:v>0.37640000000000001</c:v>
                </c:pt>
                <c:pt idx="19">
                  <c:v>0.5</c:v>
                </c:pt>
                <c:pt idx="20">
                  <c:v>0.22989999999999999</c:v>
                </c:pt>
                <c:pt idx="21">
                  <c:v>0.5</c:v>
                </c:pt>
                <c:pt idx="22">
                  <c:v>0.23780000000000001</c:v>
                </c:pt>
                <c:pt idx="23">
                  <c:v>0.5</c:v>
                </c:pt>
                <c:pt idx="24">
                  <c:v>0.47389999999999999</c:v>
                </c:pt>
                <c:pt idx="25">
                  <c:v>0.5</c:v>
                </c:pt>
                <c:pt idx="26">
                  <c:v>0.2064</c:v>
                </c:pt>
                <c:pt idx="27">
                  <c:v>0.34620000000000001</c:v>
                </c:pt>
                <c:pt idx="28" formatCode="0.00E+00">
                  <c:v>6.343E-2</c:v>
                </c:pt>
                <c:pt idx="29">
                  <c:v>0.1447</c:v>
                </c:pt>
                <c:pt idx="30">
                  <c:v>0.3851</c:v>
                </c:pt>
                <c:pt idx="31">
                  <c:v>0.2472</c:v>
                </c:pt>
                <c:pt idx="32">
                  <c:v>0.1231</c:v>
                </c:pt>
                <c:pt idx="33">
                  <c:v>0.42699999999999999</c:v>
                </c:pt>
                <c:pt idx="34" formatCode="0.00E+00">
                  <c:v>3.832E-2</c:v>
                </c:pt>
                <c:pt idx="35">
                  <c:v>0.33389999999999997</c:v>
                </c:pt>
                <c:pt idx="36">
                  <c:v>0.1051</c:v>
                </c:pt>
                <c:pt idx="37">
                  <c:v>0.4002</c:v>
                </c:pt>
                <c:pt idx="38" formatCode="0.00E+00">
                  <c:v>6.6970000000000002E-2</c:v>
                </c:pt>
              </c:numCache>
            </c:numRef>
          </c:xVal>
          <c:yVal>
            <c:numRef>
              <c:f>'G1331 Z2'!$D$7:$D$45</c:f>
              <c:numCache>
                <c:formatCode>0.00E+00</c:formatCode>
                <c:ptCount val="39"/>
                <c:pt idx="0">
                  <c:v>5838000</c:v>
                </c:pt>
                <c:pt idx="1">
                  <c:v>4371000</c:v>
                </c:pt>
                <c:pt idx="2">
                  <c:v>5642000</c:v>
                </c:pt>
                <c:pt idx="3">
                  <c:v>4780000</c:v>
                </c:pt>
                <c:pt idx="4">
                  <c:v>5506000</c:v>
                </c:pt>
                <c:pt idx="5">
                  <c:v>4976000</c:v>
                </c:pt>
                <c:pt idx="6">
                  <c:v>5941000</c:v>
                </c:pt>
                <c:pt idx="7">
                  <c:v>5058000</c:v>
                </c:pt>
                <c:pt idx="8">
                  <c:v>5603000</c:v>
                </c:pt>
                <c:pt idx="9">
                  <c:v>5170000</c:v>
                </c:pt>
                <c:pt idx="10">
                  <c:v>6029000</c:v>
                </c:pt>
                <c:pt idx="11">
                  <c:v>5288000</c:v>
                </c:pt>
                <c:pt idx="12">
                  <c:v>6083000</c:v>
                </c:pt>
                <c:pt idx="13">
                  <c:v>5494000</c:v>
                </c:pt>
                <c:pt idx="14">
                  <c:v>5789000</c:v>
                </c:pt>
                <c:pt idx="15">
                  <c:v>5504000</c:v>
                </c:pt>
                <c:pt idx="16">
                  <c:v>6357000</c:v>
                </c:pt>
                <c:pt idx="17">
                  <c:v>5632000</c:v>
                </c:pt>
                <c:pt idx="18">
                  <c:v>5959000</c:v>
                </c:pt>
                <c:pt idx="19">
                  <c:v>5768000</c:v>
                </c:pt>
                <c:pt idx="20">
                  <c:v>6502000</c:v>
                </c:pt>
                <c:pt idx="21">
                  <c:v>5815000</c:v>
                </c:pt>
                <c:pt idx="22">
                  <c:v>6669000</c:v>
                </c:pt>
                <c:pt idx="23">
                  <c:v>5997000</c:v>
                </c:pt>
                <c:pt idx="24">
                  <c:v>6202000</c:v>
                </c:pt>
                <c:pt idx="25">
                  <c:v>6005000</c:v>
                </c:pt>
                <c:pt idx="26">
                  <c:v>6654000</c:v>
                </c:pt>
                <c:pt idx="27">
                  <c:v>6344000</c:v>
                </c:pt>
                <c:pt idx="28">
                  <c:v>6628000</c:v>
                </c:pt>
                <c:pt idx="29">
                  <c:v>6867000</c:v>
                </c:pt>
                <c:pt idx="30">
                  <c:v>6416000</c:v>
                </c:pt>
                <c:pt idx="31">
                  <c:v>6946000</c:v>
                </c:pt>
                <c:pt idx="32">
                  <c:v>6854000</c:v>
                </c:pt>
                <c:pt idx="33">
                  <c:v>6520000</c:v>
                </c:pt>
                <c:pt idx="34">
                  <c:v>6890000</c:v>
                </c:pt>
                <c:pt idx="35">
                  <c:v>6679000</c:v>
                </c:pt>
                <c:pt idx="36">
                  <c:v>7129000</c:v>
                </c:pt>
                <c:pt idx="37">
                  <c:v>6704000</c:v>
                </c:pt>
                <c:pt idx="38">
                  <c:v>7100000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987-4E19-A2D9-17BC106B8E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1940408"/>
        <c:axId val="501942704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'G1331 Z2'!$F$5:$H$5</c15:sqref>
                        </c15:formulaRef>
                      </c:ext>
                    </c:extLst>
                    <c:strCache>
                      <c:ptCount val="1"/>
                      <c:pt idx="0">
                        <c:v>2 V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'G1331 Z2'!$F$7:$F$24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</c:v>
                      </c:pt>
                      <c:pt idx="1">
                        <c:v>5</c:v>
                      </c:pt>
                      <c:pt idx="2">
                        <c:v>9.4689999999999994</c:v>
                      </c:pt>
                      <c:pt idx="3">
                        <c:v>7.1429999999999998</c:v>
                      </c:pt>
                      <c:pt idx="4">
                        <c:v>12.98</c:v>
                      </c:pt>
                      <c:pt idx="5">
                        <c:v>9.4390000000000001</c:v>
                      </c:pt>
                      <c:pt idx="6">
                        <c:v>1.669</c:v>
                      </c:pt>
                      <c:pt idx="7">
                        <c:v>12.48</c:v>
                      </c:pt>
                      <c:pt idx="8">
                        <c:v>8.8089999999999993</c:v>
                      </c:pt>
                      <c:pt idx="9">
                        <c:v>6.694</c:v>
                      </c:pt>
                      <c:pt idx="10">
                        <c:v>8.5809999999999995</c:v>
                      </c:pt>
                      <c:pt idx="11">
                        <c:v>3.8879999999999999</c:v>
                      </c:pt>
                      <c:pt idx="12">
                        <c:v>6.0410000000000004</c:v>
                      </c:pt>
                      <c:pt idx="13">
                        <c:v>8.3190000000000008</c:v>
                      </c:pt>
                      <c:pt idx="14">
                        <c:v>0.16900000000000001</c:v>
                      </c:pt>
                      <c:pt idx="15">
                        <c:v>9.0760000000000005</c:v>
                      </c:pt>
                      <c:pt idx="16">
                        <c:v>4.0460000000000003</c:v>
                      </c:pt>
                      <c:pt idx="17">
                        <c:v>2.2400000000000002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'G1331 Z2'!$H$7:$H$24</c15:sqref>
                        </c15:formulaRef>
                      </c:ext>
                    </c:extLst>
                    <c:numCache>
                      <c:formatCode>0.00E+00</c:formatCode>
                      <c:ptCount val="18"/>
                      <c:pt idx="0">
                        <c:v>1223000</c:v>
                      </c:pt>
                      <c:pt idx="1">
                        <c:v>1097000</c:v>
                      </c:pt>
                      <c:pt idx="2">
                        <c:v>248000</c:v>
                      </c:pt>
                      <c:pt idx="3">
                        <c:v>450300</c:v>
                      </c:pt>
                      <c:pt idx="4">
                        <c:v>587000</c:v>
                      </c:pt>
                      <c:pt idx="5">
                        <c:v>757400</c:v>
                      </c:pt>
                      <c:pt idx="6">
                        <c:v>612600</c:v>
                      </c:pt>
                      <c:pt idx="7">
                        <c:v>635900</c:v>
                      </c:pt>
                      <c:pt idx="8">
                        <c:v>859900</c:v>
                      </c:pt>
                      <c:pt idx="9">
                        <c:v>1063000</c:v>
                      </c:pt>
                      <c:pt idx="10">
                        <c:v>911100</c:v>
                      </c:pt>
                      <c:pt idx="11">
                        <c:v>1250000</c:v>
                      </c:pt>
                      <c:pt idx="12">
                        <c:v>1229000</c:v>
                      </c:pt>
                      <c:pt idx="13">
                        <c:v>950300</c:v>
                      </c:pt>
                      <c:pt idx="14">
                        <c:v>1578000</c:v>
                      </c:pt>
                      <c:pt idx="15">
                        <c:v>876600</c:v>
                      </c:pt>
                      <c:pt idx="16">
                        <c:v>1552000</c:v>
                      </c:pt>
                      <c:pt idx="17">
                        <c:v>1595000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8987-4E19-A2D9-17BC106B8E58}"/>
                  </c:ext>
                </c:extLst>
              </c15:ser>
            </c15:filteredScatterSeries>
            <c15:filteredScatterSeries>
              <c15:ser>
                <c:idx val="3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'G1331 Z2'!$A$99:$C$99</c15:sqref>
                        </c15:formulaRef>
                      </c:ext>
                    </c:extLst>
                    <c:strCache>
                      <c:ptCount val="1"/>
                      <c:pt idx="0">
                        <c:v>2 V - korrigiert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'G1331 Z2'!$A$101:$A$106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1</c:v>
                      </c:pt>
                      <c:pt idx="1">
                        <c:v>9.4689999999999994</c:v>
                      </c:pt>
                      <c:pt idx="2">
                        <c:v>7.1429999999999998</c:v>
                      </c:pt>
                      <c:pt idx="3">
                        <c:v>1.669</c:v>
                      </c:pt>
                      <c:pt idx="4">
                        <c:v>0.16900000000000001</c:v>
                      </c:pt>
                      <c:pt idx="5">
                        <c:v>2.2400000000000002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'G1331 Z2'!$C$101:$C$106</c15:sqref>
                        </c15:formulaRef>
                      </c:ext>
                    </c:extLst>
                    <c:numCache>
                      <c:formatCode>0.00E+00</c:formatCode>
                      <c:ptCount val="6"/>
                      <c:pt idx="0">
                        <c:v>1223000</c:v>
                      </c:pt>
                      <c:pt idx="1">
                        <c:v>248000</c:v>
                      </c:pt>
                      <c:pt idx="2">
                        <c:v>450300</c:v>
                      </c:pt>
                      <c:pt idx="3">
                        <c:v>612600</c:v>
                      </c:pt>
                      <c:pt idx="4">
                        <c:v>1578000</c:v>
                      </c:pt>
                      <c:pt idx="5">
                        <c:v>1595000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8987-4E19-A2D9-17BC106B8E58}"/>
                  </c:ext>
                </c:extLst>
              </c15:ser>
            </c15:filteredScatterSeries>
            <c15:filteredScatterSeries>
              <c15:ser>
                <c:idx val="2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'G1331 Z2'!$A$5:$B$5</c15:sqref>
                        </c15:formulaRef>
                      </c:ext>
                    </c:extLst>
                    <c:strCache>
                      <c:ptCount val="1"/>
                      <c:pt idx="0">
                        <c:v>1,6 V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'G1331 Z2'!$A$7:$A$9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18</c:v>
                      </c:pt>
                      <c:pt idx="1">
                        <c:v>9</c:v>
                      </c:pt>
                      <c:pt idx="2">
                        <c:v>10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'G1331 Z2'!$B$7:$B$9</c15:sqref>
                        </c15:formulaRef>
                      </c:ext>
                    </c:extLst>
                    <c:numCache>
                      <c:formatCode>0.00E+00</c:formatCode>
                      <c:ptCount val="3"/>
                      <c:pt idx="0">
                        <c:v>38490</c:v>
                      </c:pt>
                      <c:pt idx="1">
                        <c:v>33100</c:v>
                      </c:pt>
                      <c:pt idx="2">
                        <c:v>197800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8987-4E19-A2D9-17BC106B8E58}"/>
                  </c:ext>
                </c:extLst>
              </c15:ser>
            </c15:filteredScatterSeries>
          </c:ext>
        </c:extLst>
      </c:scatterChart>
      <c:valAx>
        <c:axId val="501940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Exposure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1942704"/>
        <c:crosses val="autoZero"/>
        <c:crossBetween val="midCat"/>
      </c:valAx>
      <c:valAx>
        <c:axId val="501942704"/>
        <c:scaling>
          <c:orientation val="minMax"/>
          <c:min val="5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Summiertes</a:t>
                </a:r>
                <a:r>
                  <a:rPr lang="de-DE" baseline="0"/>
                  <a:t> Signal/Exposure Time (counts/s)</a:t>
                </a:r>
                <a:endParaRPr lang="de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19404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694854320029498"/>
          <c:y val="7.0707070707070704E-2"/>
          <c:w val="0.68500597569882482"/>
          <c:h val="0.68006136835688136"/>
        </c:manualLayout>
      </c:layout>
      <c:scatterChart>
        <c:scatterStyle val="lineMarker"/>
        <c:varyColors val="0"/>
        <c:ser>
          <c:idx val="1"/>
          <c:order val="1"/>
          <c:tx>
            <c:strRef>
              <c:f>'G1331 Z2'!$F$5:$H$5</c:f>
              <c:strCache>
                <c:ptCount val="1"/>
                <c:pt idx="0">
                  <c:v>2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'G1331 Z2'!$F$7:$F$24</c:f>
              <c:numCache>
                <c:formatCode>General</c:formatCode>
                <c:ptCount val="18"/>
                <c:pt idx="0">
                  <c:v>1</c:v>
                </c:pt>
                <c:pt idx="1">
                  <c:v>5</c:v>
                </c:pt>
                <c:pt idx="2">
                  <c:v>9.4689999999999994</c:v>
                </c:pt>
                <c:pt idx="3">
                  <c:v>7.1429999999999998</c:v>
                </c:pt>
                <c:pt idx="4">
                  <c:v>12.98</c:v>
                </c:pt>
                <c:pt idx="5">
                  <c:v>9.4390000000000001</c:v>
                </c:pt>
                <c:pt idx="6">
                  <c:v>1.669</c:v>
                </c:pt>
                <c:pt idx="7">
                  <c:v>12.48</c:v>
                </c:pt>
                <c:pt idx="8">
                  <c:v>8.8089999999999993</c:v>
                </c:pt>
                <c:pt idx="9">
                  <c:v>6.694</c:v>
                </c:pt>
                <c:pt idx="10">
                  <c:v>8.5809999999999995</c:v>
                </c:pt>
                <c:pt idx="11">
                  <c:v>3.8879999999999999</c:v>
                </c:pt>
                <c:pt idx="12">
                  <c:v>6.0410000000000004</c:v>
                </c:pt>
                <c:pt idx="13">
                  <c:v>8.3190000000000008</c:v>
                </c:pt>
                <c:pt idx="14">
                  <c:v>0.16900000000000001</c:v>
                </c:pt>
                <c:pt idx="15">
                  <c:v>9.0760000000000005</c:v>
                </c:pt>
                <c:pt idx="16">
                  <c:v>4.0460000000000003</c:v>
                </c:pt>
                <c:pt idx="17">
                  <c:v>2.2400000000000002</c:v>
                </c:pt>
              </c:numCache>
            </c:numRef>
          </c:xVal>
          <c:yVal>
            <c:numRef>
              <c:f>'G1331 Z2'!$H$7:$H$24</c:f>
              <c:numCache>
                <c:formatCode>0.00E+00</c:formatCode>
                <c:ptCount val="18"/>
                <c:pt idx="0">
                  <c:v>1223000</c:v>
                </c:pt>
                <c:pt idx="1">
                  <c:v>1097000</c:v>
                </c:pt>
                <c:pt idx="2">
                  <c:v>248000</c:v>
                </c:pt>
                <c:pt idx="3">
                  <c:v>450300</c:v>
                </c:pt>
                <c:pt idx="4">
                  <c:v>587000</c:v>
                </c:pt>
                <c:pt idx="5">
                  <c:v>757400</c:v>
                </c:pt>
                <c:pt idx="6">
                  <c:v>612600</c:v>
                </c:pt>
                <c:pt idx="7">
                  <c:v>635900</c:v>
                </c:pt>
                <c:pt idx="8">
                  <c:v>859900</c:v>
                </c:pt>
                <c:pt idx="9">
                  <c:v>1063000</c:v>
                </c:pt>
                <c:pt idx="10">
                  <c:v>911100</c:v>
                </c:pt>
                <c:pt idx="11">
                  <c:v>1250000</c:v>
                </c:pt>
                <c:pt idx="12">
                  <c:v>1229000</c:v>
                </c:pt>
                <c:pt idx="13">
                  <c:v>950300</c:v>
                </c:pt>
                <c:pt idx="14">
                  <c:v>1578000</c:v>
                </c:pt>
                <c:pt idx="15">
                  <c:v>876600</c:v>
                </c:pt>
                <c:pt idx="16">
                  <c:v>1552000</c:v>
                </c:pt>
                <c:pt idx="17">
                  <c:v>1595000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B88-4D1F-9D64-3D368081BFC8}"/>
            </c:ext>
          </c:extLst>
        </c:ser>
        <c:ser>
          <c:idx val="3"/>
          <c:order val="2"/>
          <c:tx>
            <c:strRef>
              <c:f>'G1331 Z2'!$A$99:$C$99</c:f>
              <c:strCache>
                <c:ptCount val="1"/>
                <c:pt idx="0">
                  <c:v>2 V - korrigiert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'G1331 Z2'!$A$101:$A$106</c:f>
              <c:numCache>
                <c:formatCode>General</c:formatCode>
                <c:ptCount val="6"/>
                <c:pt idx="0">
                  <c:v>1</c:v>
                </c:pt>
                <c:pt idx="1">
                  <c:v>9.4689999999999994</c:v>
                </c:pt>
                <c:pt idx="2">
                  <c:v>7.1429999999999998</c:v>
                </c:pt>
                <c:pt idx="3">
                  <c:v>1.669</c:v>
                </c:pt>
                <c:pt idx="4">
                  <c:v>0.16900000000000001</c:v>
                </c:pt>
                <c:pt idx="5">
                  <c:v>2.2400000000000002</c:v>
                </c:pt>
              </c:numCache>
            </c:numRef>
          </c:xVal>
          <c:yVal>
            <c:numRef>
              <c:f>'G1331 Z2'!$C$101:$C$106</c:f>
              <c:numCache>
                <c:formatCode>0.00E+00</c:formatCode>
                <c:ptCount val="6"/>
                <c:pt idx="0">
                  <c:v>1223000</c:v>
                </c:pt>
                <c:pt idx="1">
                  <c:v>248000</c:v>
                </c:pt>
                <c:pt idx="2">
                  <c:v>450300</c:v>
                </c:pt>
                <c:pt idx="3">
                  <c:v>612600</c:v>
                </c:pt>
                <c:pt idx="4">
                  <c:v>1578000</c:v>
                </c:pt>
                <c:pt idx="5">
                  <c:v>1595000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B88-4D1F-9D64-3D368081BF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1940408"/>
        <c:axId val="501942704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'G1331 Z2'!$C$5:$E$5</c15:sqref>
                        </c15:formulaRef>
                      </c:ext>
                    </c:extLst>
                    <c:strCache>
                      <c:ptCount val="1"/>
                      <c:pt idx="0">
                        <c:v>2,2 V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'G1331 Z2'!$C$7:$C$45</c15:sqref>
                        </c15:formulaRef>
                      </c:ext>
                    </c:extLst>
                    <c:numCache>
                      <c:formatCode>General</c:formatCode>
                      <c:ptCount val="39"/>
                      <c:pt idx="0" formatCode="0.00E+00">
                        <c:v>5.2049999999999999E-2</c:v>
                      </c:pt>
                      <c:pt idx="1">
                        <c:v>0.5</c:v>
                      </c:pt>
                      <c:pt idx="2">
                        <c:v>0.24879999999999999</c:v>
                      </c:pt>
                      <c:pt idx="3">
                        <c:v>0.5</c:v>
                      </c:pt>
                      <c:pt idx="4">
                        <c:v>0.31819999999999998</c:v>
                      </c:pt>
                      <c:pt idx="5">
                        <c:v>0.5</c:v>
                      </c:pt>
                      <c:pt idx="6">
                        <c:v>0.1002</c:v>
                      </c:pt>
                      <c:pt idx="7">
                        <c:v>0.5</c:v>
                      </c:pt>
                      <c:pt idx="8">
                        <c:v>0.36499999999999999</c:v>
                      </c:pt>
                      <c:pt idx="9">
                        <c:v>0.5</c:v>
                      </c:pt>
                      <c:pt idx="10" formatCode="0.00E+00">
                        <c:v>7.7329999999999996E-2</c:v>
                      </c:pt>
                      <c:pt idx="11">
                        <c:v>0.5</c:v>
                      </c:pt>
                      <c:pt idx="12" formatCode="0.00E+00">
                        <c:v>5.2850000000000001E-2</c:v>
                      </c:pt>
                      <c:pt idx="13">
                        <c:v>0.5</c:v>
                      </c:pt>
                      <c:pt idx="14">
                        <c:v>0.40789999999999998</c:v>
                      </c:pt>
                      <c:pt idx="15">
                        <c:v>0.5</c:v>
                      </c:pt>
                      <c:pt idx="16">
                        <c:v>0.28849999999999998</c:v>
                      </c:pt>
                      <c:pt idx="17">
                        <c:v>0.5</c:v>
                      </c:pt>
                      <c:pt idx="18">
                        <c:v>0.37640000000000001</c:v>
                      </c:pt>
                      <c:pt idx="19">
                        <c:v>0.5</c:v>
                      </c:pt>
                      <c:pt idx="20">
                        <c:v>0.22989999999999999</c:v>
                      </c:pt>
                      <c:pt idx="21">
                        <c:v>0.5</c:v>
                      </c:pt>
                      <c:pt idx="22">
                        <c:v>0.23780000000000001</c:v>
                      </c:pt>
                      <c:pt idx="23">
                        <c:v>0.5</c:v>
                      </c:pt>
                      <c:pt idx="24">
                        <c:v>0.47389999999999999</c:v>
                      </c:pt>
                      <c:pt idx="25">
                        <c:v>0.5</c:v>
                      </c:pt>
                      <c:pt idx="26">
                        <c:v>0.2064</c:v>
                      </c:pt>
                      <c:pt idx="27">
                        <c:v>0.34620000000000001</c:v>
                      </c:pt>
                      <c:pt idx="28" formatCode="0.00E+00">
                        <c:v>6.343E-2</c:v>
                      </c:pt>
                      <c:pt idx="29">
                        <c:v>0.1447</c:v>
                      </c:pt>
                      <c:pt idx="30">
                        <c:v>0.3851</c:v>
                      </c:pt>
                      <c:pt idx="31">
                        <c:v>0.2472</c:v>
                      </c:pt>
                      <c:pt idx="32">
                        <c:v>0.1231</c:v>
                      </c:pt>
                      <c:pt idx="33">
                        <c:v>0.42699999999999999</c:v>
                      </c:pt>
                      <c:pt idx="34" formatCode="0.00E+00">
                        <c:v>3.832E-2</c:v>
                      </c:pt>
                      <c:pt idx="35">
                        <c:v>0.33389999999999997</c:v>
                      </c:pt>
                      <c:pt idx="36">
                        <c:v>0.1051</c:v>
                      </c:pt>
                      <c:pt idx="37">
                        <c:v>0.4002</c:v>
                      </c:pt>
                      <c:pt idx="38" formatCode="0.00E+00">
                        <c:v>6.6970000000000002E-2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'G1331 Z2'!$D$7:$D$45</c15:sqref>
                        </c15:formulaRef>
                      </c:ext>
                    </c:extLst>
                    <c:numCache>
                      <c:formatCode>0.00E+00</c:formatCode>
                      <c:ptCount val="39"/>
                      <c:pt idx="0">
                        <c:v>5838000</c:v>
                      </c:pt>
                      <c:pt idx="1">
                        <c:v>4371000</c:v>
                      </c:pt>
                      <c:pt idx="2">
                        <c:v>5642000</c:v>
                      </c:pt>
                      <c:pt idx="3">
                        <c:v>4780000</c:v>
                      </c:pt>
                      <c:pt idx="4">
                        <c:v>5506000</c:v>
                      </c:pt>
                      <c:pt idx="5">
                        <c:v>4976000</c:v>
                      </c:pt>
                      <c:pt idx="6">
                        <c:v>5941000</c:v>
                      </c:pt>
                      <c:pt idx="7">
                        <c:v>5058000</c:v>
                      </c:pt>
                      <c:pt idx="8">
                        <c:v>5603000</c:v>
                      </c:pt>
                      <c:pt idx="9">
                        <c:v>5170000</c:v>
                      </c:pt>
                      <c:pt idx="10">
                        <c:v>6029000</c:v>
                      </c:pt>
                      <c:pt idx="11">
                        <c:v>5288000</c:v>
                      </c:pt>
                      <c:pt idx="12">
                        <c:v>6083000</c:v>
                      </c:pt>
                      <c:pt idx="13">
                        <c:v>5494000</c:v>
                      </c:pt>
                      <c:pt idx="14">
                        <c:v>5789000</c:v>
                      </c:pt>
                      <c:pt idx="15">
                        <c:v>5504000</c:v>
                      </c:pt>
                      <c:pt idx="16">
                        <c:v>6357000</c:v>
                      </c:pt>
                      <c:pt idx="17">
                        <c:v>5632000</c:v>
                      </c:pt>
                      <c:pt idx="18">
                        <c:v>5959000</c:v>
                      </c:pt>
                      <c:pt idx="19">
                        <c:v>5768000</c:v>
                      </c:pt>
                      <c:pt idx="20">
                        <c:v>6502000</c:v>
                      </c:pt>
                      <c:pt idx="21">
                        <c:v>5815000</c:v>
                      </c:pt>
                      <c:pt idx="22">
                        <c:v>6669000</c:v>
                      </c:pt>
                      <c:pt idx="23">
                        <c:v>5997000</c:v>
                      </c:pt>
                      <c:pt idx="24">
                        <c:v>6202000</c:v>
                      </c:pt>
                      <c:pt idx="25">
                        <c:v>6005000</c:v>
                      </c:pt>
                      <c:pt idx="26">
                        <c:v>6654000</c:v>
                      </c:pt>
                      <c:pt idx="27">
                        <c:v>6344000</c:v>
                      </c:pt>
                      <c:pt idx="28">
                        <c:v>6628000</c:v>
                      </c:pt>
                      <c:pt idx="29">
                        <c:v>6867000</c:v>
                      </c:pt>
                      <c:pt idx="30">
                        <c:v>6416000</c:v>
                      </c:pt>
                      <c:pt idx="31">
                        <c:v>6946000</c:v>
                      </c:pt>
                      <c:pt idx="32">
                        <c:v>6854000</c:v>
                      </c:pt>
                      <c:pt idx="33">
                        <c:v>6520000</c:v>
                      </c:pt>
                      <c:pt idx="34">
                        <c:v>6890000</c:v>
                      </c:pt>
                      <c:pt idx="35">
                        <c:v>6679000</c:v>
                      </c:pt>
                      <c:pt idx="36">
                        <c:v>7129000</c:v>
                      </c:pt>
                      <c:pt idx="37">
                        <c:v>6704000</c:v>
                      </c:pt>
                      <c:pt idx="38">
                        <c:v>7100000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3B88-4D1F-9D64-3D368081BFC8}"/>
                  </c:ext>
                </c:extLst>
              </c15:ser>
            </c15:filteredScatterSeries>
            <c15:filteredScatterSeries>
              <c15:ser>
                <c:idx val="2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'G1331 Z2'!$A$5:$B$5</c15:sqref>
                        </c15:formulaRef>
                      </c:ext>
                    </c:extLst>
                    <c:strCache>
                      <c:ptCount val="1"/>
                      <c:pt idx="0">
                        <c:v>1,6 V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'G1331 Z2'!$A$7:$A$9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18</c:v>
                      </c:pt>
                      <c:pt idx="1">
                        <c:v>9</c:v>
                      </c:pt>
                      <c:pt idx="2">
                        <c:v>10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'G1331 Z2'!$B$7:$B$9</c15:sqref>
                        </c15:formulaRef>
                      </c:ext>
                    </c:extLst>
                    <c:numCache>
                      <c:formatCode>0.00E+00</c:formatCode>
                      <c:ptCount val="3"/>
                      <c:pt idx="0">
                        <c:v>38490</c:v>
                      </c:pt>
                      <c:pt idx="1">
                        <c:v>33100</c:v>
                      </c:pt>
                      <c:pt idx="2">
                        <c:v>197800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B88-4D1F-9D64-3D368081BFC8}"/>
                  </c:ext>
                </c:extLst>
              </c15:ser>
            </c15:filteredScatterSeries>
          </c:ext>
        </c:extLst>
      </c:scatterChart>
      <c:valAx>
        <c:axId val="501940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Exposure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1942704"/>
        <c:crosses val="autoZero"/>
        <c:crossBetween val="midCat"/>
      </c:valAx>
      <c:valAx>
        <c:axId val="501942704"/>
        <c:scaling>
          <c:orientation val="minMax"/>
          <c:min val="2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Summiertes</a:t>
                </a:r>
                <a:r>
                  <a:rPr lang="de-DE" baseline="0"/>
                  <a:t> Signal/Exposure Time (counts/s)</a:t>
                </a:r>
                <a:endParaRPr lang="de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1940408"/>
        <c:crosses val="autoZero"/>
        <c:crossBetween val="midCat"/>
        <c:majorUnit val="35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583476656511901"/>
          <c:y val="0.19723055008428608"/>
          <c:w val="0.15970121291304054"/>
          <c:h val="0.16110307155943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'Exp Time Referenz'!$H$4</c:f>
              <c:strCache>
                <c:ptCount val="1"/>
                <c:pt idx="0">
                  <c:v>Average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'Exp Time Referenz'!$G$6:$G$145</c:f>
              <c:numCache>
                <c:formatCode>General</c:formatCode>
                <c:ptCount val="140"/>
                <c:pt idx="0">
                  <c:v>0.65849999999999997</c:v>
                </c:pt>
                <c:pt idx="1">
                  <c:v>0.57550000000000001</c:v>
                </c:pt>
                <c:pt idx="2">
                  <c:v>0.84709999999999996</c:v>
                </c:pt>
                <c:pt idx="3">
                  <c:v>0.90639999999999998</c:v>
                </c:pt>
                <c:pt idx="4">
                  <c:v>0.37480000000000002</c:v>
                </c:pt>
                <c:pt idx="5">
                  <c:v>0.52100000000000002</c:v>
                </c:pt>
                <c:pt idx="6">
                  <c:v>0.5081</c:v>
                </c:pt>
                <c:pt idx="7">
                  <c:v>0.76559999999999995</c:v>
                </c:pt>
                <c:pt idx="8">
                  <c:v>0.37490000000000001</c:v>
                </c:pt>
                <c:pt idx="9">
                  <c:v>0.95340000000000003</c:v>
                </c:pt>
                <c:pt idx="10">
                  <c:v>0.27410000000000001</c:v>
                </c:pt>
                <c:pt idx="11" formatCode="0.00E+00">
                  <c:v>9.9210000000000007E-2</c:v>
                </c:pt>
                <c:pt idx="12">
                  <c:v>0.29060000000000002</c:v>
                </c:pt>
                <c:pt idx="13">
                  <c:v>0.48930000000000001</c:v>
                </c:pt>
                <c:pt idx="14">
                  <c:v>1.0349999999999999</c:v>
                </c:pt>
                <c:pt idx="15">
                  <c:v>1.091</c:v>
                </c:pt>
                <c:pt idx="16">
                  <c:v>0.58340000000000003</c:v>
                </c:pt>
                <c:pt idx="17">
                  <c:v>0.91149999999999998</c:v>
                </c:pt>
                <c:pt idx="18">
                  <c:v>0.78790000000000004</c:v>
                </c:pt>
                <c:pt idx="19">
                  <c:v>0.8004</c:v>
                </c:pt>
                <c:pt idx="20">
                  <c:v>0.95699999999999996</c:v>
                </c:pt>
                <c:pt idx="21">
                  <c:v>0.23139999999999999</c:v>
                </c:pt>
                <c:pt idx="22">
                  <c:v>0.1227</c:v>
                </c:pt>
                <c:pt idx="23">
                  <c:v>0.94520000000000004</c:v>
                </c:pt>
                <c:pt idx="24">
                  <c:v>0.80530000000000002</c:v>
                </c:pt>
                <c:pt idx="25">
                  <c:v>0.95569999999999999</c:v>
                </c:pt>
                <c:pt idx="26">
                  <c:v>0.56569999999999998</c:v>
                </c:pt>
                <c:pt idx="27">
                  <c:v>0.86409999999999998</c:v>
                </c:pt>
                <c:pt idx="28">
                  <c:v>0.28589999999999999</c:v>
                </c:pt>
                <c:pt idx="29">
                  <c:v>0.77029999999999998</c:v>
                </c:pt>
                <c:pt idx="30">
                  <c:v>0.77610000000000001</c:v>
                </c:pt>
                <c:pt idx="31">
                  <c:v>0.53879999999999995</c:v>
                </c:pt>
                <c:pt idx="32">
                  <c:v>1.042</c:v>
                </c:pt>
                <c:pt idx="33">
                  <c:v>0.73</c:v>
                </c:pt>
                <c:pt idx="34">
                  <c:v>0.69340000000000002</c:v>
                </c:pt>
                <c:pt idx="35">
                  <c:v>0.85189999999999999</c:v>
                </c:pt>
                <c:pt idx="36">
                  <c:v>0.9819</c:v>
                </c:pt>
                <c:pt idx="37">
                  <c:v>0.77980000000000005</c:v>
                </c:pt>
                <c:pt idx="38">
                  <c:v>0.81879999999999997</c:v>
                </c:pt>
                <c:pt idx="39">
                  <c:v>0.25940000000000002</c:v>
                </c:pt>
                <c:pt idx="40">
                  <c:v>0.1207</c:v>
                </c:pt>
                <c:pt idx="41">
                  <c:v>0.49230000000000002</c:v>
                </c:pt>
                <c:pt idx="42">
                  <c:v>0.86729999999999996</c:v>
                </c:pt>
                <c:pt idx="43">
                  <c:v>0.68789999999999996</c:v>
                </c:pt>
                <c:pt idx="44">
                  <c:v>0.36170000000000002</c:v>
                </c:pt>
                <c:pt idx="45">
                  <c:v>0.95</c:v>
                </c:pt>
                <c:pt idx="46">
                  <c:v>1.069</c:v>
                </c:pt>
                <c:pt idx="47">
                  <c:v>0.48409999999999997</c:v>
                </c:pt>
                <c:pt idx="48">
                  <c:v>0.92589999999999995</c:v>
                </c:pt>
                <c:pt idx="49">
                  <c:v>0.64400000000000002</c:v>
                </c:pt>
                <c:pt idx="50">
                  <c:v>0.1318</c:v>
                </c:pt>
                <c:pt idx="51" formatCode="0.00E+00">
                  <c:v>3.6299999999999999E-2</c:v>
                </c:pt>
                <c:pt idx="52">
                  <c:v>0.75529999999999997</c:v>
                </c:pt>
                <c:pt idx="53">
                  <c:v>0.86119999999999997</c:v>
                </c:pt>
                <c:pt idx="54">
                  <c:v>1.099</c:v>
                </c:pt>
                <c:pt idx="55">
                  <c:v>0.1014</c:v>
                </c:pt>
                <c:pt idx="56">
                  <c:v>0.67200000000000004</c:v>
                </c:pt>
                <c:pt idx="57">
                  <c:v>0.4597</c:v>
                </c:pt>
                <c:pt idx="58">
                  <c:v>0.1132</c:v>
                </c:pt>
                <c:pt idx="59">
                  <c:v>0.88790000000000002</c:v>
                </c:pt>
                <c:pt idx="60">
                  <c:v>0.70320000000000005</c:v>
                </c:pt>
                <c:pt idx="61">
                  <c:v>1.0009999999999999</c:v>
                </c:pt>
                <c:pt idx="62">
                  <c:v>0.91049999999999998</c:v>
                </c:pt>
                <c:pt idx="63">
                  <c:v>0.53749999999999998</c:v>
                </c:pt>
                <c:pt idx="64">
                  <c:v>0.56659999999999999</c:v>
                </c:pt>
                <c:pt idx="65">
                  <c:v>0.36280000000000001</c:v>
                </c:pt>
                <c:pt idx="66">
                  <c:v>0.53349999999999997</c:v>
                </c:pt>
                <c:pt idx="67">
                  <c:v>0.57850000000000001</c:v>
                </c:pt>
                <c:pt idx="68">
                  <c:v>0.40989999999999999</c:v>
                </c:pt>
                <c:pt idx="69">
                  <c:v>0.77800000000000002</c:v>
                </c:pt>
                <c:pt idx="70">
                  <c:v>0.30180000000000001</c:v>
                </c:pt>
                <c:pt idx="71" formatCode="0.00E+00">
                  <c:v>9.1550000000000006E-2</c:v>
                </c:pt>
                <c:pt idx="72">
                  <c:v>0.26640000000000003</c:v>
                </c:pt>
                <c:pt idx="73">
                  <c:v>0.35849999999999999</c:v>
                </c:pt>
                <c:pt idx="74">
                  <c:v>0.32590000000000002</c:v>
                </c:pt>
                <c:pt idx="75">
                  <c:v>0.26479999999999998</c:v>
                </c:pt>
                <c:pt idx="76">
                  <c:v>0.34239999999999998</c:v>
                </c:pt>
                <c:pt idx="77">
                  <c:v>0.2928</c:v>
                </c:pt>
                <c:pt idx="78">
                  <c:v>0.16239999999999999</c:v>
                </c:pt>
                <c:pt idx="79">
                  <c:v>0.28489999999999999</c:v>
                </c:pt>
                <c:pt idx="80" formatCode="0.00E+00">
                  <c:v>1.026E-2</c:v>
                </c:pt>
                <c:pt idx="81">
                  <c:v>0.15790000000000001</c:v>
                </c:pt>
                <c:pt idx="82">
                  <c:v>0.26550000000000001</c:v>
                </c:pt>
                <c:pt idx="83">
                  <c:v>0.1459</c:v>
                </c:pt>
                <c:pt idx="84">
                  <c:v>0.33829999999999999</c:v>
                </c:pt>
                <c:pt idx="85" formatCode="0.00E+00">
                  <c:v>6.4769999999999994E-2</c:v>
                </c:pt>
                <c:pt idx="86">
                  <c:v>0.1134</c:v>
                </c:pt>
                <c:pt idx="87">
                  <c:v>0.14829999999999999</c:v>
                </c:pt>
                <c:pt idx="88">
                  <c:v>0.12470000000000001</c:v>
                </c:pt>
                <c:pt idx="89">
                  <c:v>0.1124</c:v>
                </c:pt>
                <c:pt idx="90" formatCode="0.00E+00">
                  <c:v>5.4050000000000001E-2</c:v>
                </c:pt>
                <c:pt idx="91" formatCode="0.00E+00">
                  <c:v>2.245E-3</c:v>
                </c:pt>
                <c:pt idx="92">
                  <c:v>0.22309999999999999</c:v>
                </c:pt>
                <c:pt idx="93">
                  <c:v>0.25219999999999998</c:v>
                </c:pt>
                <c:pt idx="94" formatCode="0.00E+00">
                  <c:v>1.0189999999999999E-2</c:v>
                </c:pt>
                <c:pt idx="95">
                  <c:v>0.33129999999999998</c:v>
                </c:pt>
                <c:pt idx="96">
                  <c:v>0.24460000000000001</c:v>
                </c:pt>
                <c:pt idx="97">
                  <c:v>0.33539999999999998</c:v>
                </c:pt>
                <c:pt idx="98">
                  <c:v>0.1158</c:v>
                </c:pt>
                <c:pt idx="99">
                  <c:v>0.38750000000000001</c:v>
                </c:pt>
                <c:pt idx="100">
                  <c:v>0.38319999999999999</c:v>
                </c:pt>
                <c:pt idx="101" formatCode="0.00E+00">
                  <c:v>5.4370000000000002E-2</c:v>
                </c:pt>
                <c:pt idx="102">
                  <c:v>0.24229999999999999</c:v>
                </c:pt>
                <c:pt idx="103" formatCode="0.00E+00">
                  <c:v>1.9609999999999999E-2</c:v>
                </c:pt>
                <c:pt idx="104">
                  <c:v>0.35389999999999999</c:v>
                </c:pt>
                <c:pt idx="105">
                  <c:v>0.24349999999999999</c:v>
                </c:pt>
                <c:pt idx="106">
                  <c:v>0.35410000000000003</c:v>
                </c:pt>
                <c:pt idx="107" formatCode="0.00E+00">
                  <c:v>9.1579999999999995E-2</c:v>
                </c:pt>
                <c:pt idx="108" formatCode="0.00E+00">
                  <c:v>3.7789999999999997E-2</c:v>
                </c:pt>
                <c:pt idx="109" formatCode="0.00E+00">
                  <c:v>5.4629999999999998E-2</c:v>
                </c:pt>
                <c:pt idx="110" formatCode="0.00E+00">
                  <c:v>9.937E-2</c:v>
                </c:pt>
                <c:pt idx="111">
                  <c:v>0.2102</c:v>
                </c:pt>
                <c:pt idx="112">
                  <c:v>0.1333</c:v>
                </c:pt>
                <c:pt idx="113">
                  <c:v>0.13669999999999999</c:v>
                </c:pt>
                <c:pt idx="114" formatCode="0.00E+00">
                  <c:v>9.1380000000000003E-2</c:v>
                </c:pt>
                <c:pt idx="115">
                  <c:v>0.38329999999999997</c:v>
                </c:pt>
                <c:pt idx="116" formatCode="0.00E+00">
                  <c:v>6.021E-2</c:v>
                </c:pt>
                <c:pt idx="117" formatCode="0.00E+00">
                  <c:v>9.8180000000000003E-2</c:v>
                </c:pt>
                <c:pt idx="118">
                  <c:v>0.25359999999999999</c:v>
                </c:pt>
                <c:pt idx="119">
                  <c:v>0.2147</c:v>
                </c:pt>
                <c:pt idx="120">
                  <c:v>0.30909999999999999</c:v>
                </c:pt>
                <c:pt idx="121" formatCode="0.00E+00">
                  <c:v>2.341E-2</c:v>
                </c:pt>
                <c:pt idx="122">
                  <c:v>0.1439</c:v>
                </c:pt>
                <c:pt idx="123">
                  <c:v>0.35970000000000002</c:v>
                </c:pt>
                <c:pt idx="124" formatCode="0.00E+00">
                  <c:v>5.3609999999999998E-2</c:v>
                </c:pt>
                <c:pt idx="125" formatCode="0.00E+00">
                  <c:v>3.4000000000000002E-2</c:v>
                </c:pt>
                <c:pt idx="126">
                  <c:v>0.30990000000000001</c:v>
                </c:pt>
                <c:pt idx="127">
                  <c:v>0.37380000000000002</c:v>
                </c:pt>
                <c:pt idx="128">
                  <c:v>0.1996</c:v>
                </c:pt>
                <c:pt idx="129">
                  <c:v>0.36699999999999999</c:v>
                </c:pt>
                <c:pt idx="130">
                  <c:v>0.2072</c:v>
                </c:pt>
                <c:pt idx="131">
                  <c:v>0.307</c:v>
                </c:pt>
                <c:pt idx="132" formatCode="0.00E+00">
                  <c:v>2.674E-2</c:v>
                </c:pt>
                <c:pt idx="133">
                  <c:v>0.13789999999999999</c:v>
                </c:pt>
                <c:pt idx="134">
                  <c:v>0.29099999999999998</c:v>
                </c:pt>
                <c:pt idx="135">
                  <c:v>0.1128</c:v>
                </c:pt>
                <c:pt idx="136">
                  <c:v>0.15040000000000001</c:v>
                </c:pt>
                <c:pt idx="137">
                  <c:v>0.36370000000000002</c:v>
                </c:pt>
                <c:pt idx="138" formatCode="0.00E+00">
                  <c:v>2.8299999999999999E-2</c:v>
                </c:pt>
                <c:pt idx="139">
                  <c:v>0.2455</c:v>
                </c:pt>
              </c:numCache>
            </c:numRef>
          </c:xVal>
          <c:yVal>
            <c:numRef>
              <c:f>'Exp Time Referenz'!$H$6:$H$145</c:f>
              <c:numCache>
                <c:formatCode>General</c:formatCode>
                <c:ptCount val="140"/>
                <c:pt idx="0">
                  <c:v>1901</c:v>
                </c:pt>
                <c:pt idx="1">
                  <c:v>1688</c:v>
                </c:pt>
                <c:pt idx="2">
                  <c:v>2406</c:v>
                </c:pt>
                <c:pt idx="3">
                  <c:v>2565</c:v>
                </c:pt>
                <c:pt idx="4">
                  <c:v>1191</c:v>
                </c:pt>
                <c:pt idx="5">
                  <c:v>1539</c:v>
                </c:pt>
                <c:pt idx="6">
                  <c:v>1507</c:v>
                </c:pt>
                <c:pt idx="7">
                  <c:v>2185</c:v>
                </c:pt>
                <c:pt idx="8">
                  <c:v>1167</c:v>
                </c:pt>
                <c:pt idx="9">
                  <c:v>2666</c:v>
                </c:pt>
                <c:pt idx="10">
                  <c:v>960.1</c:v>
                </c:pt>
                <c:pt idx="11">
                  <c:v>370.7</c:v>
                </c:pt>
                <c:pt idx="12">
                  <c:v>1017</c:v>
                </c:pt>
                <c:pt idx="13">
                  <c:v>1470</c:v>
                </c:pt>
                <c:pt idx="14">
                  <c:v>2888</c:v>
                </c:pt>
                <c:pt idx="15">
                  <c:v>3035</c:v>
                </c:pt>
                <c:pt idx="16">
                  <c:v>1718</c:v>
                </c:pt>
                <c:pt idx="17">
                  <c:v>2576</c:v>
                </c:pt>
                <c:pt idx="18">
                  <c:v>2254</c:v>
                </c:pt>
                <c:pt idx="19">
                  <c:v>2286</c:v>
                </c:pt>
                <c:pt idx="20">
                  <c:v>2690</c:v>
                </c:pt>
                <c:pt idx="21">
                  <c:v>819.2</c:v>
                </c:pt>
                <c:pt idx="22">
                  <c:v>451.7</c:v>
                </c:pt>
                <c:pt idx="23">
                  <c:v>2661</c:v>
                </c:pt>
                <c:pt idx="24">
                  <c:v>2297</c:v>
                </c:pt>
                <c:pt idx="25">
                  <c:v>2688</c:v>
                </c:pt>
                <c:pt idx="26">
                  <c:v>1672</c:v>
                </c:pt>
                <c:pt idx="27">
                  <c:v>2444</c:v>
                </c:pt>
                <c:pt idx="28">
                  <c:v>1000</c:v>
                </c:pt>
                <c:pt idx="29">
                  <c:v>2198</c:v>
                </c:pt>
                <c:pt idx="30">
                  <c:v>2210</c:v>
                </c:pt>
                <c:pt idx="31">
                  <c:v>1592</c:v>
                </c:pt>
                <c:pt idx="32">
                  <c:v>2887</c:v>
                </c:pt>
                <c:pt idx="33">
                  <c:v>2082</c:v>
                </c:pt>
                <c:pt idx="34">
                  <c:v>1984</c:v>
                </c:pt>
                <c:pt idx="35">
                  <c:v>2389</c:v>
                </c:pt>
                <c:pt idx="36">
                  <c:v>2715</c:v>
                </c:pt>
                <c:pt idx="37">
                  <c:v>2195</c:v>
                </c:pt>
                <c:pt idx="38">
                  <c:v>2291</c:v>
                </c:pt>
                <c:pt idx="39">
                  <c:v>894.1</c:v>
                </c:pt>
                <c:pt idx="40">
                  <c:v>436.3</c:v>
                </c:pt>
                <c:pt idx="41">
                  <c:v>1448</c:v>
                </c:pt>
                <c:pt idx="42">
                  <c:v>2397</c:v>
                </c:pt>
                <c:pt idx="43">
                  <c:v>1941</c:v>
                </c:pt>
                <c:pt idx="44">
                  <c:v>1107</c:v>
                </c:pt>
                <c:pt idx="45">
                  <c:v>2593</c:v>
                </c:pt>
                <c:pt idx="46">
                  <c:v>2885</c:v>
                </c:pt>
                <c:pt idx="47">
                  <c:v>1408</c:v>
                </c:pt>
                <c:pt idx="48">
                  <c:v>2513</c:v>
                </c:pt>
                <c:pt idx="49">
                  <c:v>1804</c:v>
                </c:pt>
                <c:pt idx="50">
                  <c:v>464.6</c:v>
                </c:pt>
                <c:pt idx="51">
                  <c:v>150.9</c:v>
                </c:pt>
                <c:pt idx="52">
                  <c:v>2074</c:v>
                </c:pt>
                <c:pt idx="53">
                  <c:v>2333</c:v>
                </c:pt>
                <c:pt idx="54">
                  <c:v>2911</c:v>
                </c:pt>
                <c:pt idx="55">
                  <c:v>360</c:v>
                </c:pt>
                <c:pt idx="56">
                  <c:v>1852</c:v>
                </c:pt>
                <c:pt idx="57">
                  <c:v>1325</c:v>
                </c:pt>
                <c:pt idx="58">
                  <c:v>397.1</c:v>
                </c:pt>
                <c:pt idx="59">
                  <c:v>2373</c:v>
                </c:pt>
                <c:pt idx="60">
                  <c:v>1919</c:v>
                </c:pt>
                <c:pt idx="61">
                  <c:v>2642</c:v>
                </c:pt>
                <c:pt idx="62">
                  <c:v>2421</c:v>
                </c:pt>
                <c:pt idx="63">
                  <c:v>1504</c:v>
                </c:pt>
                <c:pt idx="64">
                  <c:v>1576</c:v>
                </c:pt>
                <c:pt idx="65">
                  <c:v>1073</c:v>
                </c:pt>
                <c:pt idx="66">
                  <c:v>1492</c:v>
                </c:pt>
                <c:pt idx="67">
                  <c:v>1601</c:v>
                </c:pt>
                <c:pt idx="68">
                  <c:v>1189</c:v>
                </c:pt>
                <c:pt idx="69">
                  <c:v>2089</c:v>
                </c:pt>
                <c:pt idx="70">
                  <c:v>909.8</c:v>
                </c:pt>
                <c:pt idx="71">
                  <c:v>329.2</c:v>
                </c:pt>
                <c:pt idx="72">
                  <c:v>882.8</c:v>
                </c:pt>
                <c:pt idx="73">
                  <c:v>1066</c:v>
                </c:pt>
                <c:pt idx="74">
                  <c:v>983</c:v>
                </c:pt>
                <c:pt idx="75">
                  <c:v>879.3</c:v>
                </c:pt>
                <c:pt idx="76">
                  <c:v>1025</c:v>
                </c:pt>
                <c:pt idx="77">
                  <c:v>968.8</c:v>
                </c:pt>
                <c:pt idx="78">
                  <c:v>553.1</c:v>
                </c:pt>
                <c:pt idx="79">
                  <c:v>944.3</c:v>
                </c:pt>
                <c:pt idx="80">
                  <c:v>65.42</c:v>
                </c:pt>
                <c:pt idx="81">
                  <c:v>540.70000000000005</c:v>
                </c:pt>
                <c:pt idx="82">
                  <c:v>886.3</c:v>
                </c:pt>
                <c:pt idx="83">
                  <c:v>503.4</c:v>
                </c:pt>
                <c:pt idx="84">
                  <c:v>1017</c:v>
                </c:pt>
                <c:pt idx="85">
                  <c:v>243.7</c:v>
                </c:pt>
                <c:pt idx="86">
                  <c:v>398.5</c:v>
                </c:pt>
                <c:pt idx="87">
                  <c:v>511.5</c:v>
                </c:pt>
                <c:pt idx="88">
                  <c:v>436.6</c:v>
                </c:pt>
                <c:pt idx="89">
                  <c:v>396.1</c:v>
                </c:pt>
                <c:pt idx="90">
                  <c:v>208.5</c:v>
                </c:pt>
                <c:pt idx="91">
                  <c:v>38.909999999999997</c:v>
                </c:pt>
                <c:pt idx="92">
                  <c:v>753.9</c:v>
                </c:pt>
                <c:pt idx="93">
                  <c:v>847.5</c:v>
                </c:pt>
                <c:pt idx="94">
                  <c:v>66.099999999999994</c:v>
                </c:pt>
                <c:pt idx="95">
                  <c:v>1008</c:v>
                </c:pt>
                <c:pt idx="96">
                  <c:v>827.7</c:v>
                </c:pt>
                <c:pt idx="97">
                  <c:v>1023</c:v>
                </c:pt>
                <c:pt idx="98">
                  <c:v>412.3</c:v>
                </c:pt>
                <c:pt idx="99">
                  <c:v>1156</c:v>
                </c:pt>
                <c:pt idx="100">
                  <c:v>1147</c:v>
                </c:pt>
                <c:pt idx="101">
                  <c:v>210.5</c:v>
                </c:pt>
                <c:pt idx="102">
                  <c:v>825.9</c:v>
                </c:pt>
                <c:pt idx="103">
                  <c:v>98.66</c:v>
                </c:pt>
                <c:pt idx="104">
                  <c:v>1079</c:v>
                </c:pt>
                <c:pt idx="105">
                  <c:v>830.4</c:v>
                </c:pt>
                <c:pt idx="106">
                  <c:v>1082</c:v>
                </c:pt>
                <c:pt idx="107">
                  <c:v>338</c:v>
                </c:pt>
                <c:pt idx="108">
                  <c:v>158.9</c:v>
                </c:pt>
                <c:pt idx="109">
                  <c:v>215.6</c:v>
                </c:pt>
                <c:pt idx="110">
                  <c:v>362.6</c:v>
                </c:pt>
                <c:pt idx="111">
                  <c:v>729.1</c:v>
                </c:pt>
                <c:pt idx="112">
                  <c:v>476.1</c:v>
                </c:pt>
                <c:pt idx="113">
                  <c:v>489.7</c:v>
                </c:pt>
                <c:pt idx="114">
                  <c:v>337.6</c:v>
                </c:pt>
                <c:pt idx="115">
                  <c:v>1169</c:v>
                </c:pt>
                <c:pt idx="116">
                  <c:v>235.7</c:v>
                </c:pt>
                <c:pt idx="117">
                  <c:v>363.6</c:v>
                </c:pt>
                <c:pt idx="118">
                  <c:v>882.7</c:v>
                </c:pt>
                <c:pt idx="119">
                  <c:v>754.7</c:v>
                </c:pt>
                <c:pt idx="120">
                  <c:v>985.7</c:v>
                </c:pt>
                <c:pt idx="121">
                  <c:v>110.3</c:v>
                </c:pt>
                <c:pt idx="122">
                  <c:v>521.70000000000005</c:v>
                </c:pt>
                <c:pt idx="123">
                  <c:v>1124</c:v>
                </c:pt>
                <c:pt idx="124">
                  <c:v>216.5</c:v>
                </c:pt>
                <c:pt idx="125">
                  <c:v>149.9</c:v>
                </c:pt>
                <c:pt idx="126">
                  <c:v>998.6</c:v>
                </c:pt>
                <c:pt idx="127">
                  <c:v>1170</c:v>
                </c:pt>
                <c:pt idx="128">
                  <c:v>716.5</c:v>
                </c:pt>
                <c:pt idx="129">
                  <c:v>1158</c:v>
                </c:pt>
                <c:pt idx="130">
                  <c:v>743.2</c:v>
                </c:pt>
                <c:pt idx="131">
                  <c:v>1002</c:v>
                </c:pt>
                <c:pt idx="132">
                  <c:v>127.6</c:v>
                </c:pt>
                <c:pt idx="133">
                  <c:v>510.9</c:v>
                </c:pt>
                <c:pt idx="134">
                  <c:v>1036</c:v>
                </c:pt>
                <c:pt idx="135">
                  <c:v>426.8</c:v>
                </c:pt>
                <c:pt idx="136">
                  <c:v>556.4</c:v>
                </c:pt>
                <c:pt idx="137">
                  <c:v>1170</c:v>
                </c:pt>
                <c:pt idx="138">
                  <c:v>131.6</c:v>
                </c:pt>
                <c:pt idx="139">
                  <c:v>891.9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A84-42F4-9D2F-E687CB580D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1401248"/>
        <c:axId val="401403544"/>
      </c:scatterChart>
      <c:valAx>
        <c:axId val="401401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Exposure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1403544"/>
        <c:crosses val="autoZero"/>
        <c:crossBetween val="midCat"/>
      </c:valAx>
      <c:valAx>
        <c:axId val="401403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1401248"/>
        <c:crosses val="autoZero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'Exp Time Referenz'!$J$6:$J$145</c:f>
              <c:numCache>
                <c:formatCode>General</c:formatCode>
                <c:ptCount val="140"/>
                <c:pt idx="0">
                  <c:v>0.65849999999999997</c:v>
                </c:pt>
                <c:pt idx="1">
                  <c:v>0.57550000000000001</c:v>
                </c:pt>
                <c:pt idx="2">
                  <c:v>0.84709999999999996</c:v>
                </c:pt>
                <c:pt idx="3">
                  <c:v>0.90639999999999998</c:v>
                </c:pt>
                <c:pt idx="4">
                  <c:v>0.37480000000000002</c:v>
                </c:pt>
                <c:pt idx="5">
                  <c:v>0.52100000000000002</c:v>
                </c:pt>
                <c:pt idx="6">
                  <c:v>0.5081</c:v>
                </c:pt>
                <c:pt idx="7">
                  <c:v>0.76559999999999995</c:v>
                </c:pt>
                <c:pt idx="8">
                  <c:v>0.37490000000000001</c:v>
                </c:pt>
                <c:pt idx="9">
                  <c:v>0.95340000000000003</c:v>
                </c:pt>
                <c:pt idx="10">
                  <c:v>0.27410000000000001</c:v>
                </c:pt>
                <c:pt idx="11" formatCode="0.00E+00">
                  <c:v>9.9210000000000007E-2</c:v>
                </c:pt>
                <c:pt idx="12">
                  <c:v>0.29060000000000002</c:v>
                </c:pt>
                <c:pt idx="13">
                  <c:v>0.48930000000000001</c:v>
                </c:pt>
                <c:pt idx="14">
                  <c:v>1.0349999999999999</c:v>
                </c:pt>
                <c:pt idx="15">
                  <c:v>1.091</c:v>
                </c:pt>
                <c:pt idx="16">
                  <c:v>0.58340000000000003</c:v>
                </c:pt>
                <c:pt idx="17">
                  <c:v>0.91149999999999998</c:v>
                </c:pt>
                <c:pt idx="18">
                  <c:v>0.78790000000000004</c:v>
                </c:pt>
                <c:pt idx="19">
                  <c:v>0.8004</c:v>
                </c:pt>
                <c:pt idx="20">
                  <c:v>0.95699999999999996</c:v>
                </c:pt>
                <c:pt idx="21">
                  <c:v>0.23139999999999999</c:v>
                </c:pt>
                <c:pt idx="22">
                  <c:v>0.1227</c:v>
                </c:pt>
                <c:pt idx="23">
                  <c:v>0.94520000000000004</c:v>
                </c:pt>
                <c:pt idx="24">
                  <c:v>0.80530000000000002</c:v>
                </c:pt>
                <c:pt idx="25">
                  <c:v>0.95569999999999999</c:v>
                </c:pt>
                <c:pt idx="26">
                  <c:v>0.56569999999999998</c:v>
                </c:pt>
                <c:pt idx="27">
                  <c:v>0.86409999999999998</c:v>
                </c:pt>
                <c:pt idx="28">
                  <c:v>0.28589999999999999</c:v>
                </c:pt>
                <c:pt idx="29">
                  <c:v>0.77029999999999998</c:v>
                </c:pt>
                <c:pt idx="30">
                  <c:v>0.77610000000000001</c:v>
                </c:pt>
                <c:pt idx="31">
                  <c:v>0.53879999999999995</c:v>
                </c:pt>
                <c:pt idx="32">
                  <c:v>1.042</c:v>
                </c:pt>
                <c:pt idx="33">
                  <c:v>0.73</c:v>
                </c:pt>
                <c:pt idx="34">
                  <c:v>0.69340000000000002</c:v>
                </c:pt>
                <c:pt idx="35">
                  <c:v>0.85189999999999999</c:v>
                </c:pt>
                <c:pt idx="36">
                  <c:v>0.9819</c:v>
                </c:pt>
                <c:pt idx="37">
                  <c:v>0.77980000000000005</c:v>
                </c:pt>
                <c:pt idx="38">
                  <c:v>0.81879999999999997</c:v>
                </c:pt>
                <c:pt idx="39">
                  <c:v>0.25940000000000002</c:v>
                </c:pt>
                <c:pt idx="40">
                  <c:v>0.1207</c:v>
                </c:pt>
                <c:pt idx="41">
                  <c:v>0.49230000000000002</c:v>
                </c:pt>
                <c:pt idx="42">
                  <c:v>0.86729999999999996</c:v>
                </c:pt>
                <c:pt idx="43">
                  <c:v>0.68789999999999996</c:v>
                </c:pt>
                <c:pt idx="44">
                  <c:v>0.36170000000000002</c:v>
                </c:pt>
                <c:pt idx="45">
                  <c:v>0.95</c:v>
                </c:pt>
                <c:pt idx="46">
                  <c:v>1.069</c:v>
                </c:pt>
                <c:pt idx="47">
                  <c:v>0.48409999999999997</c:v>
                </c:pt>
                <c:pt idx="48">
                  <c:v>0.92589999999999995</c:v>
                </c:pt>
                <c:pt idx="49">
                  <c:v>0.64400000000000002</c:v>
                </c:pt>
                <c:pt idx="50">
                  <c:v>0.1318</c:v>
                </c:pt>
                <c:pt idx="51" formatCode="0.00E+00">
                  <c:v>3.6299999999999999E-2</c:v>
                </c:pt>
                <c:pt idx="52">
                  <c:v>0.75529999999999997</c:v>
                </c:pt>
                <c:pt idx="53">
                  <c:v>0.86119999999999997</c:v>
                </c:pt>
                <c:pt idx="54">
                  <c:v>1.099</c:v>
                </c:pt>
                <c:pt idx="55">
                  <c:v>0.1014</c:v>
                </c:pt>
                <c:pt idx="56">
                  <c:v>0.67200000000000004</c:v>
                </c:pt>
                <c:pt idx="57">
                  <c:v>0.4597</c:v>
                </c:pt>
                <c:pt idx="58">
                  <c:v>0.1132</c:v>
                </c:pt>
                <c:pt idx="59">
                  <c:v>0.88790000000000002</c:v>
                </c:pt>
                <c:pt idx="60">
                  <c:v>0.70320000000000005</c:v>
                </c:pt>
                <c:pt idx="61">
                  <c:v>1.0009999999999999</c:v>
                </c:pt>
                <c:pt idx="62">
                  <c:v>0.91049999999999998</c:v>
                </c:pt>
                <c:pt idx="63">
                  <c:v>0.53749999999999998</c:v>
                </c:pt>
                <c:pt idx="64">
                  <c:v>0.56659999999999999</c:v>
                </c:pt>
                <c:pt idx="65">
                  <c:v>0.36280000000000001</c:v>
                </c:pt>
                <c:pt idx="66">
                  <c:v>0.53349999999999997</c:v>
                </c:pt>
                <c:pt idx="67">
                  <c:v>0.57850000000000001</c:v>
                </c:pt>
                <c:pt idx="68">
                  <c:v>0.40989999999999999</c:v>
                </c:pt>
                <c:pt idx="69">
                  <c:v>0.77800000000000002</c:v>
                </c:pt>
                <c:pt idx="70">
                  <c:v>0.30180000000000001</c:v>
                </c:pt>
                <c:pt idx="71" formatCode="0.00E+00">
                  <c:v>9.1550000000000006E-2</c:v>
                </c:pt>
                <c:pt idx="72">
                  <c:v>0.26640000000000003</c:v>
                </c:pt>
                <c:pt idx="73">
                  <c:v>0.35849999999999999</c:v>
                </c:pt>
                <c:pt idx="74">
                  <c:v>0.32590000000000002</c:v>
                </c:pt>
                <c:pt idx="75">
                  <c:v>0.26479999999999998</c:v>
                </c:pt>
                <c:pt idx="76">
                  <c:v>0.34239999999999998</c:v>
                </c:pt>
                <c:pt idx="77">
                  <c:v>0.2928</c:v>
                </c:pt>
                <c:pt idx="78">
                  <c:v>0.16239999999999999</c:v>
                </c:pt>
                <c:pt idx="79">
                  <c:v>0.28489999999999999</c:v>
                </c:pt>
                <c:pt idx="80" formatCode="0.00E+00">
                  <c:v>1.026E-2</c:v>
                </c:pt>
                <c:pt idx="81">
                  <c:v>0.15790000000000001</c:v>
                </c:pt>
                <c:pt idx="82">
                  <c:v>0.26550000000000001</c:v>
                </c:pt>
                <c:pt idx="83">
                  <c:v>0.1459</c:v>
                </c:pt>
                <c:pt idx="84">
                  <c:v>0.33829999999999999</c:v>
                </c:pt>
                <c:pt idx="85" formatCode="0.00E+00">
                  <c:v>6.4769999999999994E-2</c:v>
                </c:pt>
                <c:pt idx="86">
                  <c:v>0.1134</c:v>
                </c:pt>
                <c:pt idx="87">
                  <c:v>0.14829999999999999</c:v>
                </c:pt>
                <c:pt idx="88">
                  <c:v>0.12470000000000001</c:v>
                </c:pt>
                <c:pt idx="89">
                  <c:v>0.1124</c:v>
                </c:pt>
                <c:pt idx="90" formatCode="0.00E+00">
                  <c:v>5.4050000000000001E-2</c:v>
                </c:pt>
                <c:pt idx="91" formatCode="0.00E+00">
                  <c:v>2.245E-3</c:v>
                </c:pt>
                <c:pt idx="92">
                  <c:v>0.22309999999999999</c:v>
                </c:pt>
                <c:pt idx="93">
                  <c:v>0.25219999999999998</c:v>
                </c:pt>
                <c:pt idx="94" formatCode="0.00E+00">
                  <c:v>1.0189999999999999E-2</c:v>
                </c:pt>
                <c:pt idx="95">
                  <c:v>0.33129999999999998</c:v>
                </c:pt>
                <c:pt idx="96">
                  <c:v>0.24460000000000001</c:v>
                </c:pt>
                <c:pt idx="97">
                  <c:v>0.33539999999999998</c:v>
                </c:pt>
                <c:pt idx="98">
                  <c:v>0.1158</c:v>
                </c:pt>
                <c:pt idx="99">
                  <c:v>0.38750000000000001</c:v>
                </c:pt>
                <c:pt idx="100">
                  <c:v>0.38319999999999999</c:v>
                </c:pt>
                <c:pt idx="101" formatCode="0.00E+00">
                  <c:v>5.4370000000000002E-2</c:v>
                </c:pt>
                <c:pt idx="102">
                  <c:v>0.24229999999999999</c:v>
                </c:pt>
                <c:pt idx="103" formatCode="0.00E+00">
                  <c:v>1.9609999999999999E-2</c:v>
                </c:pt>
                <c:pt idx="104">
                  <c:v>0.35389999999999999</c:v>
                </c:pt>
                <c:pt idx="105">
                  <c:v>0.24349999999999999</c:v>
                </c:pt>
                <c:pt idx="106">
                  <c:v>0.35410000000000003</c:v>
                </c:pt>
                <c:pt idx="107" formatCode="0.00E+00">
                  <c:v>9.1579999999999995E-2</c:v>
                </c:pt>
                <c:pt idx="108" formatCode="0.00E+00">
                  <c:v>3.7789999999999997E-2</c:v>
                </c:pt>
                <c:pt idx="109" formatCode="0.00E+00">
                  <c:v>5.4629999999999998E-2</c:v>
                </c:pt>
                <c:pt idx="110" formatCode="0.00E+00">
                  <c:v>9.937E-2</c:v>
                </c:pt>
                <c:pt idx="111">
                  <c:v>0.2102</c:v>
                </c:pt>
                <c:pt idx="112">
                  <c:v>0.1333</c:v>
                </c:pt>
                <c:pt idx="113">
                  <c:v>0.13669999999999999</c:v>
                </c:pt>
                <c:pt idx="114" formatCode="0.00E+00">
                  <c:v>9.1380000000000003E-2</c:v>
                </c:pt>
                <c:pt idx="115">
                  <c:v>0.38329999999999997</c:v>
                </c:pt>
                <c:pt idx="116" formatCode="0.00E+00">
                  <c:v>6.021E-2</c:v>
                </c:pt>
                <c:pt idx="117" formatCode="0.00E+00">
                  <c:v>9.8180000000000003E-2</c:v>
                </c:pt>
                <c:pt idx="118">
                  <c:v>0.25359999999999999</c:v>
                </c:pt>
                <c:pt idx="119">
                  <c:v>0.2147</c:v>
                </c:pt>
                <c:pt idx="120">
                  <c:v>0.30909999999999999</c:v>
                </c:pt>
                <c:pt idx="121" formatCode="0.00E+00">
                  <c:v>2.341E-2</c:v>
                </c:pt>
                <c:pt idx="122">
                  <c:v>0.1439</c:v>
                </c:pt>
                <c:pt idx="123">
                  <c:v>0.35970000000000002</c:v>
                </c:pt>
                <c:pt idx="124" formatCode="0.00E+00">
                  <c:v>5.3609999999999998E-2</c:v>
                </c:pt>
                <c:pt idx="125" formatCode="0.00E+00">
                  <c:v>3.4000000000000002E-2</c:v>
                </c:pt>
                <c:pt idx="126">
                  <c:v>0.30990000000000001</c:v>
                </c:pt>
                <c:pt idx="127">
                  <c:v>0.37380000000000002</c:v>
                </c:pt>
                <c:pt idx="128">
                  <c:v>0.1996</c:v>
                </c:pt>
                <c:pt idx="129">
                  <c:v>0.36699999999999999</c:v>
                </c:pt>
                <c:pt idx="130">
                  <c:v>0.2072</c:v>
                </c:pt>
                <c:pt idx="131">
                  <c:v>0.307</c:v>
                </c:pt>
                <c:pt idx="132" formatCode="0.00E+00">
                  <c:v>2.674E-2</c:v>
                </c:pt>
                <c:pt idx="133">
                  <c:v>0.13789999999999999</c:v>
                </c:pt>
                <c:pt idx="134">
                  <c:v>0.29099999999999998</c:v>
                </c:pt>
                <c:pt idx="135">
                  <c:v>0.1128</c:v>
                </c:pt>
                <c:pt idx="136">
                  <c:v>0.15040000000000001</c:v>
                </c:pt>
                <c:pt idx="137">
                  <c:v>0.36370000000000002</c:v>
                </c:pt>
                <c:pt idx="138" formatCode="0.00E+00">
                  <c:v>2.8299999999999999E-2</c:v>
                </c:pt>
                <c:pt idx="139">
                  <c:v>0.2455</c:v>
                </c:pt>
              </c:numCache>
            </c:numRef>
          </c:xVal>
          <c:yVal>
            <c:numRef>
              <c:f>'Exp Time Referenz'!$K$6:$K$145</c:f>
              <c:numCache>
                <c:formatCode>General</c:formatCode>
                <c:ptCount val="140"/>
                <c:pt idx="0">
                  <c:v>2887</c:v>
                </c:pt>
                <c:pt idx="1">
                  <c:v>2934</c:v>
                </c:pt>
                <c:pt idx="2">
                  <c:v>2841</c:v>
                </c:pt>
                <c:pt idx="3">
                  <c:v>2830</c:v>
                </c:pt>
                <c:pt idx="4">
                  <c:v>3177</c:v>
                </c:pt>
                <c:pt idx="5">
                  <c:v>2954</c:v>
                </c:pt>
                <c:pt idx="6">
                  <c:v>2965</c:v>
                </c:pt>
                <c:pt idx="7">
                  <c:v>2854</c:v>
                </c:pt>
                <c:pt idx="8">
                  <c:v>3113</c:v>
                </c:pt>
                <c:pt idx="9">
                  <c:v>2797</c:v>
                </c:pt>
                <c:pt idx="10">
                  <c:v>3503</c:v>
                </c:pt>
                <c:pt idx="11">
                  <c:v>3736</c:v>
                </c:pt>
                <c:pt idx="12">
                  <c:v>3500</c:v>
                </c:pt>
                <c:pt idx="13">
                  <c:v>3003</c:v>
                </c:pt>
                <c:pt idx="14">
                  <c:v>2791</c:v>
                </c:pt>
                <c:pt idx="15">
                  <c:v>2783</c:v>
                </c:pt>
                <c:pt idx="16">
                  <c:v>2946</c:v>
                </c:pt>
                <c:pt idx="17">
                  <c:v>2826</c:v>
                </c:pt>
                <c:pt idx="18">
                  <c:v>2861</c:v>
                </c:pt>
                <c:pt idx="19">
                  <c:v>2856</c:v>
                </c:pt>
                <c:pt idx="20">
                  <c:v>2811</c:v>
                </c:pt>
                <c:pt idx="21">
                  <c:v>3540</c:v>
                </c:pt>
                <c:pt idx="22">
                  <c:v>3680</c:v>
                </c:pt>
                <c:pt idx="23">
                  <c:v>2815</c:v>
                </c:pt>
                <c:pt idx="24">
                  <c:v>2853</c:v>
                </c:pt>
                <c:pt idx="25">
                  <c:v>2813</c:v>
                </c:pt>
                <c:pt idx="26">
                  <c:v>2956</c:v>
                </c:pt>
                <c:pt idx="27">
                  <c:v>2829</c:v>
                </c:pt>
                <c:pt idx="28">
                  <c:v>3499</c:v>
                </c:pt>
                <c:pt idx="29">
                  <c:v>2854</c:v>
                </c:pt>
                <c:pt idx="30">
                  <c:v>2848</c:v>
                </c:pt>
                <c:pt idx="31">
                  <c:v>2956</c:v>
                </c:pt>
                <c:pt idx="32">
                  <c:v>2770</c:v>
                </c:pt>
                <c:pt idx="33">
                  <c:v>2852</c:v>
                </c:pt>
                <c:pt idx="34">
                  <c:v>2861</c:v>
                </c:pt>
                <c:pt idx="35">
                  <c:v>2804</c:v>
                </c:pt>
                <c:pt idx="36">
                  <c:v>2765</c:v>
                </c:pt>
                <c:pt idx="37">
                  <c:v>2815</c:v>
                </c:pt>
                <c:pt idx="38">
                  <c:v>2798</c:v>
                </c:pt>
                <c:pt idx="39">
                  <c:v>3447</c:v>
                </c:pt>
                <c:pt idx="40">
                  <c:v>3614</c:v>
                </c:pt>
                <c:pt idx="41">
                  <c:v>2941</c:v>
                </c:pt>
                <c:pt idx="42">
                  <c:v>2764</c:v>
                </c:pt>
                <c:pt idx="43">
                  <c:v>2821</c:v>
                </c:pt>
                <c:pt idx="44">
                  <c:v>3060</c:v>
                </c:pt>
                <c:pt idx="45">
                  <c:v>2729</c:v>
                </c:pt>
                <c:pt idx="46">
                  <c:v>2698</c:v>
                </c:pt>
                <c:pt idx="47">
                  <c:v>2909</c:v>
                </c:pt>
                <c:pt idx="48">
                  <c:v>2714</c:v>
                </c:pt>
                <c:pt idx="49">
                  <c:v>2802</c:v>
                </c:pt>
                <c:pt idx="50">
                  <c:v>3527</c:v>
                </c:pt>
                <c:pt idx="51">
                  <c:v>4157</c:v>
                </c:pt>
                <c:pt idx="52">
                  <c:v>2747</c:v>
                </c:pt>
                <c:pt idx="53">
                  <c:v>2709</c:v>
                </c:pt>
                <c:pt idx="54">
                  <c:v>2650</c:v>
                </c:pt>
                <c:pt idx="55">
                  <c:v>3550</c:v>
                </c:pt>
                <c:pt idx="56">
                  <c:v>2756</c:v>
                </c:pt>
                <c:pt idx="57">
                  <c:v>2882</c:v>
                </c:pt>
                <c:pt idx="58">
                  <c:v>3509</c:v>
                </c:pt>
                <c:pt idx="59">
                  <c:v>2673</c:v>
                </c:pt>
                <c:pt idx="60">
                  <c:v>2729</c:v>
                </c:pt>
                <c:pt idx="61">
                  <c:v>2640</c:v>
                </c:pt>
                <c:pt idx="62">
                  <c:v>2658</c:v>
                </c:pt>
                <c:pt idx="63">
                  <c:v>2799</c:v>
                </c:pt>
                <c:pt idx="64">
                  <c:v>2782</c:v>
                </c:pt>
                <c:pt idx="65">
                  <c:v>2958</c:v>
                </c:pt>
                <c:pt idx="66">
                  <c:v>2796</c:v>
                </c:pt>
                <c:pt idx="67">
                  <c:v>2767</c:v>
                </c:pt>
                <c:pt idx="68">
                  <c:v>2900</c:v>
                </c:pt>
                <c:pt idx="69">
                  <c:v>2685</c:v>
                </c:pt>
                <c:pt idx="70">
                  <c:v>3015</c:v>
                </c:pt>
                <c:pt idx="71">
                  <c:v>3595</c:v>
                </c:pt>
                <c:pt idx="72">
                  <c:v>3314</c:v>
                </c:pt>
                <c:pt idx="73">
                  <c:v>2972</c:v>
                </c:pt>
                <c:pt idx="74">
                  <c:v>3016</c:v>
                </c:pt>
                <c:pt idx="75">
                  <c:v>3320</c:v>
                </c:pt>
                <c:pt idx="76">
                  <c:v>2993</c:v>
                </c:pt>
                <c:pt idx="77">
                  <c:v>3309</c:v>
                </c:pt>
                <c:pt idx="78">
                  <c:v>3405</c:v>
                </c:pt>
                <c:pt idx="79">
                  <c:v>3315</c:v>
                </c:pt>
                <c:pt idx="80">
                  <c:v>6374</c:v>
                </c:pt>
                <c:pt idx="81">
                  <c:v>3424</c:v>
                </c:pt>
                <c:pt idx="82">
                  <c:v>3338</c:v>
                </c:pt>
                <c:pt idx="83">
                  <c:v>3451</c:v>
                </c:pt>
                <c:pt idx="84">
                  <c:v>3007</c:v>
                </c:pt>
                <c:pt idx="85">
                  <c:v>3763</c:v>
                </c:pt>
                <c:pt idx="86">
                  <c:v>3515</c:v>
                </c:pt>
                <c:pt idx="87">
                  <c:v>3448</c:v>
                </c:pt>
                <c:pt idx="88">
                  <c:v>3501</c:v>
                </c:pt>
                <c:pt idx="89">
                  <c:v>3523</c:v>
                </c:pt>
                <c:pt idx="90">
                  <c:v>3856</c:v>
                </c:pt>
                <c:pt idx="91" formatCode="0.00E+00">
                  <c:v>17330</c:v>
                </c:pt>
                <c:pt idx="92">
                  <c:v>3379</c:v>
                </c:pt>
                <c:pt idx="93">
                  <c:v>3360</c:v>
                </c:pt>
                <c:pt idx="94">
                  <c:v>6488</c:v>
                </c:pt>
                <c:pt idx="95">
                  <c:v>3044</c:v>
                </c:pt>
                <c:pt idx="96">
                  <c:v>3384</c:v>
                </c:pt>
                <c:pt idx="97">
                  <c:v>3050</c:v>
                </c:pt>
                <c:pt idx="98">
                  <c:v>3559</c:v>
                </c:pt>
                <c:pt idx="99">
                  <c:v>2982</c:v>
                </c:pt>
                <c:pt idx="100">
                  <c:v>2993</c:v>
                </c:pt>
                <c:pt idx="101">
                  <c:v>3872</c:v>
                </c:pt>
                <c:pt idx="102">
                  <c:v>3409</c:v>
                </c:pt>
                <c:pt idx="103">
                  <c:v>5031</c:v>
                </c:pt>
                <c:pt idx="104">
                  <c:v>3050</c:v>
                </c:pt>
                <c:pt idx="105">
                  <c:v>3411</c:v>
                </c:pt>
                <c:pt idx="106">
                  <c:v>3057</c:v>
                </c:pt>
                <c:pt idx="107">
                  <c:v>3691</c:v>
                </c:pt>
                <c:pt idx="108">
                  <c:v>4206</c:v>
                </c:pt>
                <c:pt idx="109">
                  <c:v>3947</c:v>
                </c:pt>
                <c:pt idx="110">
                  <c:v>3649</c:v>
                </c:pt>
                <c:pt idx="111">
                  <c:v>3469</c:v>
                </c:pt>
                <c:pt idx="112">
                  <c:v>3572</c:v>
                </c:pt>
                <c:pt idx="113">
                  <c:v>3584</c:v>
                </c:pt>
                <c:pt idx="114">
                  <c:v>3694</c:v>
                </c:pt>
                <c:pt idx="115">
                  <c:v>3051</c:v>
                </c:pt>
                <c:pt idx="116">
                  <c:v>3914</c:v>
                </c:pt>
                <c:pt idx="117">
                  <c:v>3703</c:v>
                </c:pt>
                <c:pt idx="118">
                  <c:v>3480</c:v>
                </c:pt>
                <c:pt idx="119">
                  <c:v>3515</c:v>
                </c:pt>
                <c:pt idx="120">
                  <c:v>3189</c:v>
                </c:pt>
                <c:pt idx="121">
                  <c:v>4712</c:v>
                </c:pt>
                <c:pt idx="122">
                  <c:v>3626</c:v>
                </c:pt>
                <c:pt idx="123">
                  <c:v>3126</c:v>
                </c:pt>
                <c:pt idx="124">
                  <c:v>4038</c:v>
                </c:pt>
                <c:pt idx="125">
                  <c:v>4409</c:v>
                </c:pt>
                <c:pt idx="126">
                  <c:v>3222</c:v>
                </c:pt>
                <c:pt idx="127">
                  <c:v>3129</c:v>
                </c:pt>
                <c:pt idx="128">
                  <c:v>3589</c:v>
                </c:pt>
                <c:pt idx="129">
                  <c:v>3155</c:v>
                </c:pt>
                <c:pt idx="130">
                  <c:v>3586</c:v>
                </c:pt>
                <c:pt idx="131">
                  <c:v>3264</c:v>
                </c:pt>
                <c:pt idx="132">
                  <c:v>4772</c:v>
                </c:pt>
                <c:pt idx="133">
                  <c:v>3706</c:v>
                </c:pt>
                <c:pt idx="134">
                  <c:v>3559</c:v>
                </c:pt>
                <c:pt idx="135">
                  <c:v>3783</c:v>
                </c:pt>
                <c:pt idx="136">
                  <c:v>3699</c:v>
                </c:pt>
                <c:pt idx="137">
                  <c:v>3216</c:v>
                </c:pt>
                <c:pt idx="138">
                  <c:v>4652</c:v>
                </c:pt>
                <c:pt idx="139">
                  <c:v>3633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AA3-47A6-B43D-82261BC93C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1399144"/>
        <c:axId val="501399472"/>
      </c:scatterChart>
      <c:valAx>
        <c:axId val="501399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Exposure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1399472"/>
        <c:crosses val="autoZero"/>
        <c:crossBetween val="midCat"/>
      </c:valAx>
      <c:valAx>
        <c:axId val="501399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Mittelwert/Exposure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1399144"/>
        <c:crosses val="autoZero"/>
        <c:crossBetween val="midCat"/>
        <c:majorUnit val="5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Mittelwerte normiert auf Anfangsitensität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'G1331 Z2'!$K$153</c:f>
              <c:strCache>
                <c:ptCount val="1"/>
                <c:pt idx="0">
                  <c:v>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'G1331 Z2'!$J$153:$J$165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xVal>
          <c:yVal>
            <c:numRef>
              <c:f>'G1331 Z2'!$K$153:$K$165</c:f>
              <c:numCache>
                <c:formatCode>General</c:formatCode>
                <c:ptCount val="13"/>
                <c:pt idx="0">
                  <c:v>1</c:v>
                </c:pt>
                <c:pt idx="1">
                  <c:v>1.0971491835040132</c:v>
                </c:pt>
                <c:pt idx="2">
                  <c:v>1.1400498200941045</c:v>
                </c:pt>
                <c:pt idx="3">
                  <c:v>1.1610849709382784</c:v>
                </c:pt>
                <c:pt idx="4">
                  <c:v>1.184334348187102</c:v>
                </c:pt>
                <c:pt idx="5">
                  <c:v>1.2074453362856352</c:v>
                </c:pt>
                <c:pt idx="6">
                  <c:v>1.2565734846388044</c:v>
                </c:pt>
                <c:pt idx="7">
                  <c:v>1.2529753667312482</c:v>
                </c:pt>
                <c:pt idx="8">
                  <c:v>1.2830058123443122</c:v>
                </c:pt>
                <c:pt idx="9">
                  <c:v>1.3119291447550512</c:v>
                </c:pt>
                <c:pt idx="10">
                  <c:v>1.3214779961251037</c:v>
                </c:pt>
                <c:pt idx="11">
                  <c:v>1.3628563520619983</c:v>
                </c:pt>
                <c:pt idx="12">
                  <c:v>1.3699141987268197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91B-49EF-B40C-4E42BE0FD68D}"/>
            </c:ext>
          </c:extLst>
        </c:ser>
        <c:ser>
          <c:idx val="1"/>
          <c:order val="1"/>
          <c:tx>
            <c:strRef>
              <c:f>'G1331 Z2'!$L$135</c:f>
              <c:strCache>
                <c:ptCount val="1"/>
                <c:pt idx="0">
                  <c:v>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'G1331 Z2'!$J$153:$J$165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xVal>
          <c:yVal>
            <c:numRef>
              <c:f>'G1331 Z2'!$L$153:$L$165</c:f>
              <c:numCache>
                <c:formatCode>General</c:formatCode>
                <c:ptCount val="13"/>
                <c:pt idx="0">
                  <c:v>1</c:v>
                </c:pt>
                <c:pt idx="1">
                  <c:v>1.0819879708768598</c:v>
                </c:pt>
                <c:pt idx="2">
                  <c:v>1.1251978474200697</c:v>
                </c:pt>
                <c:pt idx="3">
                  <c:v>1.1441911997467553</c:v>
                </c:pt>
                <c:pt idx="4">
                  <c:v>1.1646090534979423</c:v>
                </c:pt>
                <c:pt idx="5">
                  <c:v>1.195314973092751</c:v>
                </c:pt>
                <c:pt idx="6">
                  <c:v>1.2440645773979109</c:v>
                </c:pt>
                <c:pt idx="7">
                  <c:v>1.2427983539094651</c:v>
                </c:pt>
                <c:pt idx="8">
                  <c:v>1.2652738208293763</c:v>
                </c:pt>
                <c:pt idx="9">
                  <c:v>1.297562519784742</c:v>
                </c:pt>
                <c:pt idx="10">
                  <c:v>1.3062678062678064</c:v>
                </c:pt>
                <c:pt idx="11">
                  <c:v>1.3486862931307377</c:v>
                </c:pt>
                <c:pt idx="12">
                  <c:v>1.3513770180436848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91B-49EF-B40C-4E42BE0FD68D}"/>
            </c:ext>
          </c:extLst>
        </c:ser>
        <c:ser>
          <c:idx val="2"/>
          <c:order val="2"/>
          <c:tx>
            <c:strRef>
              <c:f>'G1331 Z2'!$M$135</c:f>
              <c:strCache>
                <c:ptCount val="1"/>
                <c:pt idx="0">
                  <c:v>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'G1331 Z2'!$J$153:$J$165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xVal>
          <c:yVal>
            <c:numRef>
              <c:f>'G1331 Z2'!$M$153:$M$165</c:f>
              <c:numCache>
                <c:formatCode>General</c:formatCode>
                <c:ptCount val="13"/>
                <c:pt idx="0">
                  <c:v>1</c:v>
                </c:pt>
                <c:pt idx="1">
                  <c:v>1.0826086956521739</c:v>
                </c:pt>
                <c:pt idx="2">
                  <c:v>1.1222826086956521</c:v>
                </c:pt>
                <c:pt idx="3">
                  <c:v>1.1434782608695653</c:v>
                </c:pt>
                <c:pt idx="4">
                  <c:v>1.1663043478260871</c:v>
                </c:pt>
                <c:pt idx="5">
                  <c:v>1.1956521739130435</c:v>
                </c:pt>
                <c:pt idx="6">
                  <c:v>1.2375</c:v>
                </c:pt>
                <c:pt idx="7">
                  <c:v>1.241304347826087</c:v>
                </c:pt>
                <c:pt idx="8">
                  <c:v>1.2690217391304348</c:v>
                </c:pt>
                <c:pt idx="9">
                  <c:v>1.3010869565217391</c:v>
                </c:pt>
                <c:pt idx="10">
                  <c:v>1.3097826086956521</c:v>
                </c:pt>
                <c:pt idx="11">
                  <c:v>1.3494565217391303</c:v>
                </c:pt>
                <c:pt idx="12">
                  <c:v>1.3543478260869566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91B-49EF-B40C-4E42BE0FD68D}"/>
            </c:ext>
          </c:extLst>
        </c:ser>
        <c:ser>
          <c:idx val="3"/>
          <c:order val="3"/>
          <c:tx>
            <c:strRef>
              <c:f>'G1331 Z2'!$N$135</c:f>
              <c:strCache>
                <c:ptCount val="1"/>
                <c:pt idx="0">
                  <c:v>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'G1331 Z2'!$J$153:$J$165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xVal>
          <c:yVal>
            <c:numRef>
              <c:f>'G1331 Z2'!$N$153:$N$165</c:f>
              <c:numCache>
                <c:formatCode>General</c:formatCode>
                <c:ptCount val="13"/>
                <c:pt idx="0">
                  <c:v>1</c:v>
                </c:pt>
                <c:pt idx="1">
                  <c:v>1.0913838120104438</c:v>
                </c:pt>
                <c:pt idx="2">
                  <c:v>1.1348999129677981</c:v>
                </c:pt>
                <c:pt idx="3">
                  <c:v>1.1531766753698869</c:v>
                </c:pt>
                <c:pt idx="4">
                  <c:v>1.1784160139251523</c:v>
                </c:pt>
                <c:pt idx="5">
                  <c:v>1.205395996518712</c:v>
                </c:pt>
                <c:pt idx="6">
                  <c:v>1.2506527415143602</c:v>
                </c:pt>
                <c:pt idx="7">
                  <c:v>1.2541340295909487</c:v>
                </c:pt>
                <c:pt idx="8">
                  <c:v>1.2828546562228025</c:v>
                </c:pt>
                <c:pt idx="9">
                  <c:v>1.3133159268929504</c:v>
                </c:pt>
                <c:pt idx="10">
                  <c:v>1.3246301131418625</c:v>
                </c:pt>
                <c:pt idx="11">
                  <c:v>1.3655352480417755</c:v>
                </c:pt>
                <c:pt idx="12">
                  <c:v>1.3672758920800696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91B-49EF-B40C-4E42BE0FD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1867344"/>
        <c:axId val="521867672"/>
      </c:scatterChart>
      <c:valAx>
        <c:axId val="521867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Messung Nr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21867672"/>
        <c:crosses val="autoZero"/>
        <c:crossBetween val="midCat"/>
      </c:valAx>
      <c:valAx>
        <c:axId val="521867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 Signal (counts)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218673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Zelle 01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'Zelle 01'!$C$3:$C$17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1.9019999999999999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2.2010000000000001</c:v>
                </c:pt>
                <c:pt idx="12">
                  <c:v>2.302</c:v>
                </c:pt>
                <c:pt idx="13">
                  <c:v>2.4020000000000001</c:v>
                </c:pt>
                <c:pt idx="14">
                  <c:v>2.5009999999999999</c:v>
                </c:pt>
              </c:numCache>
            </c:numRef>
          </c:xVal>
          <c:yVal>
            <c:numRef>
              <c:f>'Zelle 01'!$D$3:$D$17</c:f>
              <c:numCache>
                <c:formatCode>0.00E+00</c:formatCode>
                <c:ptCount val="15"/>
                <c:pt idx="0">
                  <c:v>28890000</c:v>
                </c:pt>
                <c:pt idx="1">
                  <c:v>298400000</c:v>
                </c:pt>
                <c:pt idx="2">
                  <c:v>991000000</c:v>
                </c:pt>
                <c:pt idx="3">
                  <c:v>2393000000</c:v>
                </c:pt>
                <c:pt idx="4">
                  <c:v>5017000000</c:v>
                </c:pt>
                <c:pt idx="5">
                  <c:v>8513000000</c:v>
                </c:pt>
                <c:pt idx="6">
                  <c:v>15100000000</c:v>
                </c:pt>
                <c:pt idx="7">
                  <c:v>19950000000</c:v>
                </c:pt>
                <c:pt idx="8">
                  <c:v>23920000000</c:v>
                </c:pt>
                <c:pt idx="9">
                  <c:v>29930000000</c:v>
                </c:pt>
                <c:pt idx="10">
                  <c:v>40110000000</c:v>
                </c:pt>
                <c:pt idx="11">
                  <c:v>40010000000</c:v>
                </c:pt>
                <c:pt idx="12">
                  <c:v>40110000000</c:v>
                </c:pt>
                <c:pt idx="13">
                  <c:v>40530000000</c:v>
                </c:pt>
                <c:pt idx="14">
                  <c:v>37960000000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E3B-4190-9ACB-BCE58DC77DA5}"/>
            </c:ext>
          </c:extLst>
        </c:ser>
        <c:ser>
          <c:idx val="1"/>
          <c:order val="1"/>
          <c:tx>
            <c:v>Zelle 02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'Zelle 02'!$A$3:$A$17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2.2010000000000001</c:v>
                </c:pt>
                <c:pt idx="12">
                  <c:v>2.302</c:v>
                </c:pt>
                <c:pt idx="13">
                  <c:v>2.4009999999999998</c:v>
                </c:pt>
                <c:pt idx="14">
                  <c:v>2.5009999999999999</c:v>
                </c:pt>
              </c:numCache>
            </c:numRef>
          </c:xVal>
          <c:yVal>
            <c:numRef>
              <c:f>'Zelle 02'!$B$3:$B$17</c:f>
              <c:numCache>
                <c:formatCode>0.00E+00</c:formatCode>
                <c:ptCount val="15"/>
                <c:pt idx="0">
                  <c:v>31610000</c:v>
                </c:pt>
                <c:pt idx="1">
                  <c:v>322000000</c:v>
                </c:pt>
                <c:pt idx="2">
                  <c:v>1057000000</c:v>
                </c:pt>
                <c:pt idx="3">
                  <c:v>2524000000</c:v>
                </c:pt>
                <c:pt idx="4">
                  <c:v>5211000000</c:v>
                </c:pt>
                <c:pt idx="5">
                  <c:v>8824000000</c:v>
                </c:pt>
                <c:pt idx="6">
                  <c:v>15260000000</c:v>
                </c:pt>
                <c:pt idx="7">
                  <c:v>20140000000</c:v>
                </c:pt>
                <c:pt idx="8">
                  <c:v>24030000000</c:v>
                </c:pt>
                <c:pt idx="9">
                  <c:v>29780000000</c:v>
                </c:pt>
                <c:pt idx="10">
                  <c:v>40020000000</c:v>
                </c:pt>
                <c:pt idx="11">
                  <c:v>40360000000</c:v>
                </c:pt>
                <c:pt idx="12">
                  <c:v>40530000000</c:v>
                </c:pt>
                <c:pt idx="13">
                  <c:v>40600000000</c:v>
                </c:pt>
                <c:pt idx="14">
                  <c:v>38320000000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E3B-4190-9ACB-BCE58DC77DA5}"/>
            </c:ext>
          </c:extLst>
        </c:ser>
        <c:ser>
          <c:idx val="2"/>
          <c:order val="2"/>
          <c:tx>
            <c:v>Zelle 03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'Zelle 03'!$A$3:$A$17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1.9019999999999999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2.2010000000000001</c:v>
                </c:pt>
                <c:pt idx="12">
                  <c:v>2.3010000000000002</c:v>
                </c:pt>
                <c:pt idx="13">
                  <c:v>2.4009999999999998</c:v>
                </c:pt>
                <c:pt idx="14">
                  <c:v>2.5009999999999999</c:v>
                </c:pt>
              </c:numCache>
            </c:numRef>
          </c:xVal>
          <c:yVal>
            <c:numRef>
              <c:f>'Zelle 03'!$B$3:$B$17</c:f>
              <c:numCache>
                <c:formatCode>0.00E+00</c:formatCode>
                <c:ptCount val="15"/>
                <c:pt idx="0">
                  <c:v>17230000</c:v>
                </c:pt>
                <c:pt idx="1">
                  <c:v>102600000</c:v>
                </c:pt>
                <c:pt idx="2">
                  <c:v>415500000</c:v>
                </c:pt>
                <c:pt idx="3">
                  <c:v>1039000000</c:v>
                </c:pt>
                <c:pt idx="4">
                  <c:v>1793000000</c:v>
                </c:pt>
                <c:pt idx="5">
                  <c:v>3148000000</c:v>
                </c:pt>
                <c:pt idx="6">
                  <c:v>4790000000</c:v>
                </c:pt>
                <c:pt idx="7">
                  <c:v>8884000000</c:v>
                </c:pt>
                <c:pt idx="8">
                  <c:v>10330000000</c:v>
                </c:pt>
                <c:pt idx="9">
                  <c:v>15500000000</c:v>
                </c:pt>
                <c:pt idx="10">
                  <c:v>22060000000</c:v>
                </c:pt>
                <c:pt idx="11">
                  <c:v>24510000000</c:v>
                </c:pt>
                <c:pt idx="12">
                  <c:v>40920000000</c:v>
                </c:pt>
                <c:pt idx="13">
                  <c:v>40870000000</c:v>
                </c:pt>
                <c:pt idx="14">
                  <c:v>38400000000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E3B-4190-9ACB-BCE58DC77DA5}"/>
            </c:ext>
          </c:extLst>
        </c:ser>
        <c:ser>
          <c:idx val="3"/>
          <c:order val="3"/>
          <c:tx>
            <c:v>Zelle 04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'Zelle 04'!$A$3:$A$17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1.9019999999999999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2.202</c:v>
                </c:pt>
                <c:pt idx="12">
                  <c:v>2.302</c:v>
                </c:pt>
                <c:pt idx="13">
                  <c:v>2.4020000000000001</c:v>
                </c:pt>
                <c:pt idx="14">
                  <c:v>2.5009999999999999</c:v>
                </c:pt>
              </c:numCache>
            </c:numRef>
          </c:xVal>
          <c:yVal>
            <c:numRef>
              <c:f>'Zelle 04'!$B$3:$B$17</c:f>
              <c:numCache>
                <c:formatCode>0.00E+00</c:formatCode>
                <c:ptCount val="15"/>
                <c:pt idx="0">
                  <c:v>29860000</c:v>
                </c:pt>
                <c:pt idx="1">
                  <c:v>315100000</c:v>
                </c:pt>
                <c:pt idx="2">
                  <c:v>1042000000</c:v>
                </c:pt>
                <c:pt idx="3">
                  <c:v>2499000000</c:v>
                </c:pt>
                <c:pt idx="4">
                  <c:v>5255000000</c:v>
                </c:pt>
                <c:pt idx="5">
                  <c:v>9031000000</c:v>
                </c:pt>
                <c:pt idx="6">
                  <c:v>15850000000</c:v>
                </c:pt>
                <c:pt idx="7">
                  <c:v>21010000000</c:v>
                </c:pt>
                <c:pt idx="8">
                  <c:v>25290000000</c:v>
                </c:pt>
                <c:pt idx="9">
                  <c:v>31590000000</c:v>
                </c:pt>
                <c:pt idx="10">
                  <c:v>42390000000</c:v>
                </c:pt>
                <c:pt idx="11">
                  <c:v>42130000000</c:v>
                </c:pt>
                <c:pt idx="12">
                  <c:v>42270000000</c:v>
                </c:pt>
                <c:pt idx="13">
                  <c:v>42370000000</c:v>
                </c:pt>
                <c:pt idx="14">
                  <c:v>39600000000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E3B-4190-9ACB-BCE58DC77D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1638464"/>
        <c:axId val="401638792"/>
      </c:scatterChart>
      <c:valAx>
        <c:axId val="401638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Spannung</a:t>
                </a:r>
                <a:r>
                  <a:rPr lang="de-DE" baseline="0">
                    <a:solidFill>
                      <a:schemeClr val="tx1"/>
                    </a:solidFill>
                  </a:rPr>
                  <a:t> (V)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1638792"/>
        <c:crosses val="autoZero"/>
        <c:crossBetween val="midCat"/>
      </c:valAx>
      <c:valAx>
        <c:axId val="401638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Summiertes Signal</a:t>
                </a:r>
                <a:r>
                  <a:rPr lang="de-DE" baseline="0">
                    <a:solidFill>
                      <a:schemeClr val="tx1"/>
                    </a:solidFill>
                  </a:rPr>
                  <a:t> (coutns/s)</a:t>
                </a:r>
                <a:endParaRPr lang="de-DE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1638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Zelle 01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'Zelle 01'!$C$3:$C$17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1.9019999999999999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2.2010000000000001</c:v>
                </c:pt>
                <c:pt idx="12">
                  <c:v>2.302</c:v>
                </c:pt>
                <c:pt idx="13">
                  <c:v>2.4020000000000001</c:v>
                </c:pt>
                <c:pt idx="14">
                  <c:v>2.5009999999999999</c:v>
                </c:pt>
              </c:numCache>
            </c:numRef>
          </c:xVal>
          <c:yVal>
            <c:numRef>
              <c:f>'Zelle 01'!$D$3:$D$17</c:f>
              <c:numCache>
                <c:formatCode>0.00E+00</c:formatCode>
                <c:ptCount val="15"/>
                <c:pt idx="0">
                  <c:v>28890000</c:v>
                </c:pt>
                <c:pt idx="1">
                  <c:v>298400000</c:v>
                </c:pt>
                <c:pt idx="2">
                  <c:v>991000000</c:v>
                </c:pt>
                <c:pt idx="3">
                  <c:v>2393000000</c:v>
                </c:pt>
                <c:pt idx="4">
                  <c:v>5017000000</c:v>
                </c:pt>
                <c:pt idx="5">
                  <c:v>8513000000</c:v>
                </c:pt>
                <c:pt idx="6">
                  <c:v>15100000000</c:v>
                </c:pt>
                <c:pt idx="7">
                  <c:v>19950000000</c:v>
                </c:pt>
                <c:pt idx="8">
                  <c:v>23920000000</c:v>
                </c:pt>
                <c:pt idx="9">
                  <c:v>29930000000</c:v>
                </c:pt>
                <c:pt idx="10">
                  <c:v>40110000000</c:v>
                </c:pt>
                <c:pt idx="11">
                  <c:v>40010000000</c:v>
                </c:pt>
                <c:pt idx="12">
                  <c:v>40110000000</c:v>
                </c:pt>
                <c:pt idx="13">
                  <c:v>40530000000</c:v>
                </c:pt>
                <c:pt idx="14">
                  <c:v>37960000000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B0-4989-AA30-651DA54BC4E3}"/>
            </c:ext>
          </c:extLst>
        </c:ser>
        <c:ser>
          <c:idx val="1"/>
          <c:order val="1"/>
          <c:tx>
            <c:v>Zelle 02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'Zelle 02'!$A$3:$A$17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2.2010000000000001</c:v>
                </c:pt>
                <c:pt idx="12">
                  <c:v>2.302</c:v>
                </c:pt>
                <c:pt idx="13">
                  <c:v>2.4009999999999998</c:v>
                </c:pt>
                <c:pt idx="14">
                  <c:v>2.5009999999999999</c:v>
                </c:pt>
              </c:numCache>
            </c:numRef>
          </c:xVal>
          <c:yVal>
            <c:numRef>
              <c:f>'Zelle 02'!$B$3:$B$17</c:f>
              <c:numCache>
                <c:formatCode>0.00E+00</c:formatCode>
                <c:ptCount val="15"/>
                <c:pt idx="0">
                  <c:v>31610000</c:v>
                </c:pt>
                <c:pt idx="1">
                  <c:v>322000000</c:v>
                </c:pt>
                <c:pt idx="2">
                  <c:v>1057000000</c:v>
                </c:pt>
                <c:pt idx="3">
                  <c:v>2524000000</c:v>
                </c:pt>
                <c:pt idx="4">
                  <c:v>5211000000</c:v>
                </c:pt>
                <c:pt idx="5">
                  <c:v>8824000000</c:v>
                </c:pt>
                <c:pt idx="6">
                  <c:v>15260000000</c:v>
                </c:pt>
                <c:pt idx="7">
                  <c:v>20140000000</c:v>
                </c:pt>
                <c:pt idx="8">
                  <c:v>24030000000</c:v>
                </c:pt>
                <c:pt idx="9">
                  <c:v>29780000000</c:v>
                </c:pt>
                <c:pt idx="10">
                  <c:v>40020000000</c:v>
                </c:pt>
                <c:pt idx="11">
                  <c:v>40360000000</c:v>
                </c:pt>
                <c:pt idx="12">
                  <c:v>40530000000</c:v>
                </c:pt>
                <c:pt idx="13">
                  <c:v>40600000000</c:v>
                </c:pt>
                <c:pt idx="14">
                  <c:v>38320000000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8B0-4989-AA30-651DA54BC4E3}"/>
            </c:ext>
          </c:extLst>
        </c:ser>
        <c:ser>
          <c:idx val="2"/>
          <c:order val="2"/>
          <c:tx>
            <c:v>Zelle 03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'Zelle 03'!$A$3:$A$17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1.9019999999999999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2.2010000000000001</c:v>
                </c:pt>
                <c:pt idx="12">
                  <c:v>2.3010000000000002</c:v>
                </c:pt>
                <c:pt idx="13">
                  <c:v>2.4009999999999998</c:v>
                </c:pt>
                <c:pt idx="14">
                  <c:v>2.5009999999999999</c:v>
                </c:pt>
              </c:numCache>
            </c:numRef>
          </c:xVal>
          <c:yVal>
            <c:numRef>
              <c:f>'Zelle 03'!$B$3:$B$17</c:f>
              <c:numCache>
                <c:formatCode>0.00E+00</c:formatCode>
                <c:ptCount val="15"/>
                <c:pt idx="0">
                  <c:v>17230000</c:v>
                </c:pt>
                <c:pt idx="1">
                  <c:v>102600000</c:v>
                </c:pt>
                <c:pt idx="2">
                  <c:v>415500000</c:v>
                </c:pt>
                <c:pt idx="3">
                  <c:v>1039000000</c:v>
                </c:pt>
                <c:pt idx="4">
                  <c:v>1793000000</c:v>
                </c:pt>
                <c:pt idx="5">
                  <c:v>3148000000</c:v>
                </c:pt>
                <c:pt idx="6">
                  <c:v>4790000000</c:v>
                </c:pt>
                <c:pt idx="7">
                  <c:v>8884000000</c:v>
                </c:pt>
                <c:pt idx="8">
                  <c:v>10330000000</c:v>
                </c:pt>
                <c:pt idx="9">
                  <c:v>15500000000</c:v>
                </c:pt>
                <c:pt idx="10">
                  <c:v>22060000000</c:v>
                </c:pt>
                <c:pt idx="11">
                  <c:v>24510000000</c:v>
                </c:pt>
                <c:pt idx="12">
                  <c:v>40920000000</c:v>
                </c:pt>
                <c:pt idx="13">
                  <c:v>40870000000</c:v>
                </c:pt>
                <c:pt idx="14">
                  <c:v>38400000000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8B0-4989-AA30-651DA54BC4E3}"/>
            </c:ext>
          </c:extLst>
        </c:ser>
        <c:ser>
          <c:idx val="3"/>
          <c:order val="3"/>
          <c:tx>
            <c:v>Zelle 04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'Zelle 04'!$A$3:$A$17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1.9019999999999999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2.202</c:v>
                </c:pt>
                <c:pt idx="12">
                  <c:v>2.302</c:v>
                </c:pt>
                <c:pt idx="13">
                  <c:v>2.4020000000000001</c:v>
                </c:pt>
                <c:pt idx="14">
                  <c:v>2.5009999999999999</c:v>
                </c:pt>
              </c:numCache>
            </c:numRef>
          </c:xVal>
          <c:yVal>
            <c:numRef>
              <c:f>'Zelle 04'!$B$3:$B$17</c:f>
              <c:numCache>
                <c:formatCode>0.00E+00</c:formatCode>
                <c:ptCount val="15"/>
                <c:pt idx="0">
                  <c:v>29860000</c:v>
                </c:pt>
                <c:pt idx="1">
                  <c:v>315100000</c:v>
                </c:pt>
                <c:pt idx="2">
                  <c:v>1042000000</c:v>
                </c:pt>
                <c:pt idx="3">
                  <c:v>2499000000</c:v>
                </c:pt>
                <c:pt idx="4">
                  <c:v>5255000000</c:v>
                </c:pt>
                <c:pt idx="5">
                  <c:v>9031000000</c:v>
                </c:pt>
                <c:pt idx="6">
                  <c:v>15850000000</c:v>
                </c:pt>
                <c:pt idx="7">
                  <c:v>21010000000</c:v>
                </c:pt>
                <c:pt idx="8">
                  <c:v>25290000000</c:v>
                </c:pt>
                <c:pt idx="9">
                  <c:v>31590000000</c:v>
                </c:pt>
                <c:pt idx="10">
                  <c:v>42390000000</c:v>
                </c:pt>
                <c:pt idx="11">
                  <c:v>42130000000</c:v>
                </c:pt>
                <c:pt idx="12">
                  <c:v>42270000000</c:v>
                </c:pt>
                <c:pt idx="13">
                  <c:v>42370000000</c:v>
                </c:pt>
                <c:pt idx="14">
                  <c:v>39600000000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8B0-4989-AA30-651DA54BC4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1638464"/>
        <c:axId val="401638792"/>
      </c:scatterChart>
      <c:valAx>
        <c:axId val="401638464"/>
        <c:scaling>
          <c:orientation val="minMax"/>
          <c:max val="2.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Spannung</a:t>
                </a:r>
                <a:r>
                  <a:rPr lang="de-DE" baseline="0">
                    <a:solidFill>
                      <a:schemeClr val="tx1"/>
                    </a:solidFill>
                  </a:rPr>
                  <a:t> (V)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1638792"/>
        <c:crosses val="autoZero"/>
        <c:crossBetween val="midCat"/>
      </c:valAx>
      <c:valAx>
        <c:axId val="401638792"/>
        <c:scaling>
          <c:logBase val="10"/>
          <c:orientation val="minMax"/>
          <c:min val="1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Summiertes Signal</a:t>
                </a:r>
                <a:r>
                  <a:rPr lang="de-DE" baseline="0">
                    <a:solidFill>
                      <a:schemeClr val="tx1"/>
                    </a:solidFill>
                  </a:rPr>
                  <a:t> (coutns/s)</a:t>
                </a:r>
                <a:endParaRPr lang="de-DE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1638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51391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34489" y="651391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 anchor="b"/>
          <a:lstStyle>
            <a:lvl1pPr algn="r">
              <a:defRPr sz="1200"/>
            </a:lvl1pPr>
          </a:lstStyle>
          <a:p>
            <a:fld id="{183F01AD-FD11-49FD-B88E-7445E701A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9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34489" y="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/>
          <a:lstStyle>
            <a:lvl1pPr algn="r">
              <a:defRPr sz="1200"/>
            </a:lvl1pPr>
          </a:lstStyle>
          <a:p>
            <a:fld id="{74DC2A52-73E6-4EF3-A22B-333B4C1D6725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8" tIns="45709" rIns="91418" bIns="45709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4729" y="3257551"/>
            <a:ext cx="7957820" cy="3086100"/>
          </a:xfrm>
          <a:prstGeom prst="rect">
            <a:avLst/>
          </a:prstGeom>
        </p:spPr>
        <p:txBody>
          <a:bodyPr vert="horz" lIns="91418" tIns="45709" rIns="91418" bIns="4570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51391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34489" y="651391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 anchor="b"/>
          <a:lstStyle>
            <a:lvl1pPr algn="r">
              <a:defRPr sz="1200"/>
            </a:lvl1pPr>
          </a:lstStyle>
          <a:p>
            <a:fld id="{5BD9ED65-16CF-459B-9EAD-8B05A043D17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66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inks un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796000" cy="486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>
              <a:spcBef>
                <a:spcPts val="0"/>
              </a:spcBef>
              <a:spcAft>
                <a:spcPts val="1800"/>
              </a:spcAft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2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192374" y="1260000"/>
            <a:ext cx="11807539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739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6997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80000" y="4320001"/>
            <a:ext cx="8832000" cy="11952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0" y="2880000"/>
            <a:ext cx="112320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3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2375" y="1080000"/>
            <a:ext cx="9684000" cy="36000"/>
          </a:xfrm>
          <a:prstGeom prst="rect">
            <a:avLst/>
          </a:prstGeom>
          <a:gradFill rotWithShape="0">
            <a:gsLst>
              <a:gs pos="0">
                <a:srgbClr val="FFB93F"/>
              </a:gs>
              <a:gs pos="100000">
                <a:srgbClr val="89B0C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0" tIns="45641" rIns="91280" bIns="45641" anchor="ctr"/>
          <a:lstStyle/>
          <a:p>
            <a:endParaRPr lang="de-DE" sz="180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auto">
          <a:xfrm>
            <a:off x="10739808" y="1080000"/>
            <a:ext cx="1260000" cy="36000"/>
          </a:xfrm>
          <a:prstGeom prst="rect">
            <a:avLst/>
          </a:prstGeom>
          <a:gradFill rotWithShape="0">
            <a:gsLst>
              <a:gs pos="0">
                <a:srgbClr val="89B0CE"/>
              </a:gs>
              <a:gs pos="100000">
                <a:srgbClr val="0078A4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1800" dirty="0">
              <a:latin typeface="Arial" charset="0"/>
            </a:endParaRP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962" y="6318000"/>
            <a:ext cx="1273846" cy="36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71" y="156981"/>
            <a:ext cx="2375999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78" r:id="rId3"/>
    <p:sldLayoutId id="2147483677" r:id="rId4"/>
    <p:sldLayoutId id="2147483679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480"/>
        </a:spcAft>
        <a:buClr>
          <a:schemeClr val="accent1">
            <a:lumMod val="75000"/>
          </a:schemeClr>
        </a:buClr>
        <a:buSzPct val="125000"/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1002/pip.271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1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44.svg"/><Relationship Id="rId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63/1.4956436" TargetMode="External"/><Relationship Id="rId2" Type="http://schemas.openxmlformats.org/officeDocument/2006/relationships/hyperlink" Target="https://aip.scitation.org/author/Soufiani%2C+Arman+Mahboub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aip.scitation.org/author/MacQueen%2C+Rowan+W" TargetMode="External"/><Relationship Id="rId3" Type="http://schemas.openxmlformats.org/officeDocument/2006/relationships/hyperlink" Target="https://aip.scitation.org/author/Soufiani%2C+Arman+Mahboubi" TargetMode="External"/><Relationship Id="rId7" Type="http://schemas.openxmlformats.org/officeDocument/2006/relationships/hyperlink" Target="https://aip.scitation.org/author/Sung+Yun%2C+Jae" TargetMode="External"/><Relationship Id="rId12" Type="http://schemas.openxmlformats.org/officeDocument/2006/relationships/hyperlink" Target="https://doi.org/10.1063/1.4956436" TargetMode="External"/><Relationship Id="rId2" Type="http://schemas.openxmlformats.org/officeDocument/2006/relationships/hyperlink" Target="https://doi.org/10.1002/pip.2716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ip.scitation.org/author/Ho-Baillie%2C+Anita" TargetMode="External"/><Relationship Id="rId11" Type="http://schemas.openxmlformats.org/officeDocument/2006/relationships/hyperlink" Target="https://aip.scitation.org/author/Hameiri%2C+Ziv" TargetMode="External"/><Relationship Id="rId5" Type="http://schemas.openxmlformats.org/officeDocument/2006/relationships/hyperlink" Target="https://aip.scitation.org/author/Meyer%2C+Steffen" TargetMode="External"/><Relationship Id="rId10" Type="http://schemas.openxmlformats.org/officeDocument/2006/relationships/hyperlink" Target="https://aip.scitation.org/author/Green%2C+Martin+A" TargetMode="External"/><Relationship Id="rId4" Type="http://schemas.openxmlformats.org/officeDocument/2006/relationships/hyperlink" Target="https://aip.scitation.org/author/Tayebjee%2C+Murad+J+Y" TargetMode="External"/><Relationship Id="rId9" Type="http://schemas.openxmlformats.org/officeDocument/2006/relationships/hyperlink" Target="https://aip.scitation.org/author/Spiccia%2C+Leone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 txBox="1">
            <a:spLocks/>
          </p:cNvSpPr>
          <p:nvPr/>
        </p:nvSpPr>
        <p:spPr>
          <a:xfrm>
            <a:off x="179401" y="289051"/>
            <a:ext cx="566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hlink"/>
                </a:solidFill>
              </a:rPr>
              <a:t>EL </a:t>
            </a:r>
            <a:r>
              <a:rPr lang="en-US" sz="1800" b="1" dirty="0" err="1">
                <a:solidFill>
                  <a:schemeClr val="hlink"/>
                </a:solidFill>
              </a:rPr>
              <a:t>Übersicht</a:t>
            </a:r>
            <a:endParaRPr lang="en-US" sz="1800" b="1" dirty="0">
              <a:solidFill>
                <a:schemeClr val="hlink"/>
              </a:solidFill>
            </a:endParaRPr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6096000" y="1260000"/>
            <a:ext cx="588552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EL </a:t>
            </a:r>
            <a:r>
              <a:rPr lang="en-US" sz="2800" b="1" dirty="0" err="1">
                <a:solidFill>
                  <a:schemeClr val="hlink"/>
                </a:solidFill>
              </a:rPr>
              <a:t>Übersicht</a:t>
            </a: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Jonas Oberröhrmann</a:t>
            </a: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sz="1600" dirty="0"/>
              <a:t>ISFH, Deutschland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F16DDB-1DA5-46B5-92AD-27FDF98BE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695" t="9254" r="10330"/>
          <a:stretch/>
        </p:blipFill>
        <p:spPr>
          <a:xfrm>
            <a:off x="1358870" y="1775012"/>
            <a:ext cx="4737130" cy="4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619F15-78FF-4061-9D5E-70FB52A4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 Charge - </a:t>
            </a:r>
            <a:r>
              <a:rPr lang="de-DE" dirty="0">
                <a:solidFill>
                  <a:srgbClr val="3F739B"/>
                </a:solidFill>
              </a:rPr>
              <a:t>G1243 Z</a:t>
            </a:r>
            <a:r>
              <a:rPr lang="de-DE" dirty="0"/>
              <a:t>elle 02: Konsistenz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4F9A06-F04A-4445-821D-3AA638656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3652" y="4472845"/>
            <a:ext cx="5698444" cy="1314001"/>
          </a:xfrm>
        </p:spPr>
        <p:txBody>
          <a:bodyPr/>
          <a:lstStyle/>
          <a:p>
            <a:r>
              <a:rPr lang="de-DE" dirty="0"/>
              <a:t>Alle Bereiche ändern sich gleich mit der Zeit. Keine Abweichung über die Zellfläche vorhanden.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ABC869-0243-4CE5-B92C-5D845A629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4676EEB-A57D-489B-8D10-D9805A4D79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08.11.2021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F7BB22E-E340-4B65-B406-F58360D1C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9243A9-93B4-4BA5-84E8-7B1C22ECF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05" y="1559358"/>
            <a:ext cx="3543795" cy="399153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5AC65789-6780-4D95-809C-B2E97DE862ED}"/>
              </a:ext>
            </a:extLst>
          </p:cNvPr>
          <p:cNvSpPr/>
          <p:nvPr/>
        </p:nvSpPr>
        <p:spPr>
          <a:xfrm>
            <a:off x="688325" y="1672563"/>
            <a:ext cx="3016572" cy="364041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7C7108-F92A-4875-A8DB-00AE8C153522}"/>
              </a:ext>
            </a:extLst>
          </p:cNvPr>
          <p:cNvSpPr/>
          <p:nvPr/>
        </p:nvSpPr>
        <p:spPr>
          <a:xfrm>
            <a:off x="1056290" y="2081048"/>
            <a:ext cx="977462" cy="77251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CE69502-91E1-4440-A199-40A6630DFCB8}"/>
              </a:ext>
            </a:extLst>
          </p:cNvPr>
          <p:cNvSpPr/>
          <p:nvPr/>
        </p:nvSpPr>
        <p:spPr>
          <a:xfrm>
            <a:off x="2333297" y="3429000"/>
            <a:ext cx="1040524" cy="1190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53F1547-688E-4397-8D86-41BE06960989}"/>
              </a:ext>
            </a:extLst>
          </p:cNvPr>
          <p:cNvSpPr/>
          <p:nvPr/>
        </p:nvSpPr>
        <p:spPr>
          <a:xfrm>
            <a:off x="2601310" y="3952054"/>
            <a:ext cx="772511" cy="9865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2">
                  <a:lumMod val="75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B351DA0-C085-4255-A84A-865CE67ED499}"/>
              </a:ext>
            </a:extLst>
          </p:cNvPr>
          <p:cNvSpPr/>
          <p:nvPr/>
        </p:nvSpPr>
        <p:spPr>
          <a:xfrm>
            <a:off x="1798982" y="4472845"/>
            <a:ext cx="660439" cy="687151"/>
          </a:xfrm>
          <a:prstGeom prst="rect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1B24109-3C1E-4446-A6FC-01195FF978BA}"/>
              </a:ext>
            </a:extLst>
          </p:cNvPr>
          <p:cNvSpPr txBox="1"/>
          <p:nvPr/>
        </p:nvSpPr>
        <p:spPr>
          <a:xfrm>
            <a:off x="1473687" y="2313414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A2E9C42-4819-4548-A9B9-70F56D80BB7A}"/>
              </a:ext>
            </a:extLst>
          </p:cNvPr>
          <p:cNvSpPr txBox="1"/>
          <p:nvPr/>
        </p:nvSpPr>
        <p:spPr>
          <a:xfrm>
            <a:off x="1656314" y="4137570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9F7AA28-2B2B-4446-84D2-E5220520F568}"/>
              </a:ext>
            </a:extLst>
          </p:cNvPr>
          <p:cNvSpPr txBox="1"/>
          <p:nvPr/>
        </p:nvSpPr>
        <p:spPr>
          <a:xfrm>
            <a:off x="2601310" y="3627619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B4C49B0-96DE-4304-8BD3-FBE70E8F89E6}"/>
              </a:ext>
            </a:extLst>
          </p:cNvPr>
          <p:cNvSpPr txBox="1"/>
          <p:nvPr/>
        </p:nvSpPr>
        <p:spPr>
          <a:xfrm>
            <a:off x="3373821" y="1773271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>
                <a:solidFill>
                  <a:schemeClr val="accent5"/>
                </a:solidFill>
              </a:rPr>
              <a:t>4</a:t>
            </a:r>
          </a:p>
        </p:txBody>
      </p:sp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927AAA67-A262-47C9-8AF9-1AB891D394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4413486"/>
              </p:ext>
            </p:extLst>
          </p:nvPr>
        </p:nvGraphicFramePr>
        <p:xfrm>
          <a:off x="4483652" y="1438825"/>
          <a:ext cx="5698444" cy="3055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46984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8EEB5-2ADC-43C3-BAAE-7BFBDDE73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</p:spPr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 Charge - </a:t>
            </a:r>
            <a:r>
              <a:rPr lang="de-DE" dirty="0">
                <a:solidFill>
                  <a:srgbClr val="3F739B"/>
                </a:solidFill>
              </a:rPr>
              <a:t>G1243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8501BA-FD99-46EA-84D6-6C64D14AC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C1E5B3-107F-4B0F-AEC0-CB5B4ABD6D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29.10.2021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13DC0FB-C274-4811-BD87-0135062B8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DE7AFC5D-1EFF-4698-A528-78B4BFF46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</p:spPr>
        <p:txBody>
          <a:bodyPr/>
          <a:lstStyle/>
          <a:p>
            <a:r>
              <a:rPr lang="en-US" dirty="0" err="1">
                <a:sym typeface="Wingdings" panose="05000000000000000000" pitchFamily="2" charset="2"/>
              </a:rPr>
              <a:t>Summiertes</a:t>
            </a:r>
            <a:r>
              <a:rPr lang="en-US" dirty="0">
                <a:sym typeface="Wingdings" panose="05000000000000000000" pitchFamily="2" charset="2"/>
              </a:rPr>
              <a:t> Signal = </a:t>
            </a:r>
            <a:r>
              <a:rPr lang="en-US" dirty="0" err="1">
                <a:sym typeface="Wingdings" panose="05000000000000000000" pitchFamily="2" charset="2"/>
              </a:rPr>
              <a:t>Summe</a:t>
            </a:r>
            <a:r>
              <a:rPr lang="en-US" dirty="0">
                <a:sym typeface="Wingdings" panose="05000000000000000000" pitchFamily="2" charset="2"/>
              </a:rPr>
              <a:t> (Counts </a:t>
            </a:r>
            <a:r>
              <a:rPr lang="en-US" dirty="0" err="1">
                <a:sym typeface="Wingdings" panose="05000000000000000000" pitchFamily="2" charset="2"/>
              </a:rPr>
              <a:t>über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Zelle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addiert</a:t>
            </a:r>
            <a:r>
              <a:rPr lang="en-US" dirty="0">
                <a:sym typeface="Wingdings" panose="05000000000000000000" pitchFamily="2" charset="2"/>
              </a:rPr>
              <a:t>)/</a:t>
            </a:r>
            <a:r>
              <a:rPr lang="en-US" dirty="0" err="1">
                <a:sym typeface="Wingdings" panose="05000000000000000000" pitchFamily="2" charset="2"/>
              </a:rPr>
              <a:t>ExposureTime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Signal in </a:t>
            </a:r>
            <a:r>
              <a:rPr lang="en-US" dirty="0" err="1">
                <a:sym typeface="Wingdings" panose="05000000000000000000" pitchFamily="2" charset="2"/>
              </a:rPr>
              <a:t>Abhängigkeit</a:t>
            </a:r>
            <a:r>
              <a:rPr lang="en-US" dirty="0">
                <a:sym typeface="Wingdings" panose="05000000000000000000" pitchFamily="2" charset="2"/>
              </a:rPr>
              <a:t> der </a:t>
            </a:r>
            <a:r>
              <a:rPr lang="en-US" dirty="0" err="1">
                <a:sym typeface="Wingdings" panose="05000000000000000000" pitchFamily="2" charset="2"/>
              </a:rPr>
              <a:t>angelegten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Spannung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dargestellt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Abbildung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 err="1">
                <a:sym typeface="Wingdings" panose="05000000000000000000" pitchFamily="2" charset="2"/>
              </a:rPr>
              <a:t>Exponentieller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Verlauf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erkennbar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leichte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Abweichungen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besonders</a:t>
            </a:r>
            <a:r>
              <a:rPr lang="en-US" dirty="0">
                <a:sym typeface="Wingdings" panose="05000000000000000000" pitchFamily="2" charset="2"/>
              </a:rPr>
              <a:t> in log Skala)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ADE1087-7C45-4B38-82E2-2BD3BFF6E2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5747477"/>
              </p:ext>
            </p:extLst>
          </p:nvPr>
        </p:nvGraphicFramePr>
        <p:xfrm>
          <a:off x="304800" y="1507013"/>
          <a:ext cx="5981700" cy="4090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A3A8AF00-4000-40F9-8B97-B0A437675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8783673"/>
              </p:ext>
            </p:extLst>
          </p:nvPr>
        </p:nvGraphicFramePr>
        <p:xfrm>
          <a:off x="6929438" y="3926869"/>
          <a:ext cx="3519488" cy="2193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69026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9212A-3E64-45A6-8647-B7AC19F6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Signal-</a:t>
            </a:r>
            <a:r>
              <a:rPr lang="de-DE" dirty="0" err="1"/>
              <a:t>Spannungs</a:t>
            </a:r>
            <a:r>
              <a:rPr lang="de-DE" dirty="0"/>
              <a:t> Kennlinie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13E2103-9C1C-4188-9BA5-275D81CA029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r>
                  <a:rPr lang="de-DE" dirty="0"/>
                  <a:t>Gemessene Lumineszenz:</a:t>
                </a:r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de-DE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≈25</m:t>
                    </m:r>
                  </m:oMath>
                </a14:m>
                <a:r>
                  <a:rPr lang="de-DE" dirty="0"/>
                  <a:t> meV</a:t>
                </a:r>
              </a:p>
              <a:p>
                <a:r>
                  <a:rPr lang="de-DE" dirty="0"/>
                  <a:t>Theoretisch exponentieller Verlauf erwartet (s. Abb. 1)</a:t>
                </a:r>
              </a:p>
              <a:p>
                <a:r>
                  <a:rPr lang="de-DE" dirty="0"/>
                  <a:t>Serienwiderstände führen zu Spannungsabfall</a:t>
                </a:r>
              </a:p>
              <a:p>
                <a:r>
                  <a:rPr lang="de-DE" dirty="0"/>
                  <a:t>Lokale Spannung bestimmt EL Intensität</a:t>
                </a:r>
              </a:p>
              <a:p>
                <a:r>
                  <a:rPr lang="de-DE" dirty="0"/>
                  <a:t>Korrektur: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𝑙𝑜𝑘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𝑎𝑝𝑝𝑙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13E2103-9C1C-4188-9BA5-275D81CA02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775" t="-17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CFDA02-20A9-489B-B182-DB0605AFC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EA4074-B42B-4868-9CC5-BCC2D90394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0955E5-61F8-4656-A677-814265847B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6F41BC-84D5-4297-8BD6-E46ABDC41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447" y="1309306"/>
            <a:ext cx="4940484" cy="365763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A83440A-0ECB-4C69-8976-40E7A0E8C3B2}"/>
              </a:ext>
            </a:extLst>
          </p:cNvPr>
          <p:cNvSpPr txBox="1"/>
          <p:nvPr/>
        </p:nvSpPr>
        <p:spPr>
          <a:xfrm>
            <a:off x="6989447" y="5022916"/>
            <a:ext cx="4222310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1000" i="0" dirty="0"/>
              <a:t>Abbildung 1: EL </a:t>
            </a:r>
            <a:r>
              <a:rPr lang="de-DE" sz="1000" i="0" dirty="0" err="1"/>
              <a:t>counts</a:t>
            </a:r>
            <a:r>
              <a:rPr lang="de-DE" sz="1000" i="0" dirty="0"/>
              <a:t> in Abhängigkeit der Spannung. Entnommen aus [1].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4E0CF65-BAC1-4178-8084-3673FA04BE03}"/>
              </a:ext>
            </a:extLst>
          </p:cNvPr>
          <p:cNvSpPr txBox="1"/>
          <p:nvPr/>
        </p:nvSpPr>
        <p:spPr>
          <a:xfrm>
            <a:off x="192373" y="5799269"/>
            <a:ext cx="512369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de-DE" sz="1000" i="0" dirty="0"/>
              <a:t>[1] </a:t>
            </a:r>
            <a:r>
              <a:rPr lang="de-DE" sz="1000" dirty="0" err="1"/>
              <a:t>Hameiri</a:t>
            </a:r>
            <a:r>
              <a:rPr lang="de-DE" sz="1000" dirty="0"/>
              <a:t>, Z., </a:t>
            </a:r>
            <a:r>
              <a:rPr lang="de-DE" sz="1000" i="1" dirty="0" err="1"/>
              <a:t>Prog</a:t>
            </a:r>
            <a:r>
              <a:rPr lang="de-DE" sz="1000" i="1" dirty="0"/>
              <a:t>. </a:t>
            </a:r>
            <a:r>
              <a:rPr lang="de-DE" sz="1000" i="1" dirty="0" err="1"/>
              <a:t>Photovolt</a:t>
            </a:r>
            <a:r>
              <a:rPr lang="de-DE" sz="1000" i="1" dirty="0"/>
              <a:t>: Res. </a:t>
            </a:r>
            <a:r>
              <a:rPr lang="de-DE" sz="1000" i="1" dirty="0" err="1"/>
              <a:t>Appl</a:t>
            </a:r>
            <a:r>
              <a:rPr lang="de-DE" sz="1000" i="1" dirty="0"/>
              <a:t>.</a:t>
            </a:r>
            <a:r>
              <a:rPr lang="de-DE" sz="1000" dirty="0"/>
              <a:t>, 23, 2015, </a:t>
            </a:r>
            <a:r>
              <a:rPr lang="de-DE" sz="1000" dirty="0" err="1"/>
              <a:t>doi</a:t>
            </a:r>
            <a:r>
              <a:rPr lang="de-DE" sz="1000" dirty="0"/>
              <a:t>: </a:t>
            </a:r>
            <a:r>
              <a:rPr lang="de-DE" sz="1000" dirty="0">
                <a:hlinkClick r:id="rId4" tooltip="Link to external resource: 10.1002/pip.2716"/>
              </a:rPr>
              <a:t>10.1002/pip.2716</a:t>
            </a:r>
            <a:endParaRPr lang="de-DE" sz="1000" i="0" dirty="0"/>
          </a:p>
        </p:txBody>
      </p:sp>
    </p:spTree>
    <p:extLst>
      <p:ext uri="{BB962C8B-B14F-4D97-AF65-F5344CB8AC3E}">
        <p14:creationId xmlns:p14="http://schemas.microsoft.com/office/powerpoint/2010/main" val="142569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9C6E9-D5A3-494C-B819-FF2E8051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G1243 – Zelle 01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FD597-0F09-4CC4-A61B-6DF42549362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1153" y="1260000"/>
            <a:ext cx="5688760" cy="4860000"/>
          </a:xfrm>
        </p:spPr>
        <p:txBody>
          <a:bodyPr/>
          <a:lstStyle/>
          <a:p>
            <a:r>
              <a:rPr lang="de-DE" dirty="0"/>
              <a:t>Kamera- und EL-Bild übereinandergelegt</a:t>
            </a:r>
          </a:p>
          <a:p>
            <a:r>
              <a:rPr lang="de-DE" dirty="0"/>
              <a:t>EL- Bild mit 70 % Transparenz</a:t>
            </a:r>
          </a:p>
          <a:p>
            <a:r>
              <a:rPr lang="de-DE" dirty="0"/>
              <a:t>Sieht stark nach Korrelation aus</a:t>
            </a:r>
          </a:p>
          <a:p>
            <a:r>
              <a:rPr lang="de-DE" dirty="0"/>
              <a:t>Kamerabild immer mit auswerten!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AE24BA-85B2-4153-99DD-6EE756401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8E7A44-85FF-4963-9CC0-388689B680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04.11.2021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5B9C53-B30E-4520-83B3-FCAA98ACCD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AEA17A98-8EE8-465E-B5E9-2B0027E2E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776" y="3487314"/>
            <a:ext cx="4027110" cy="302361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8E41D93-1E10-4223-B9E9-CD7459B09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71" y="1078092"/>
            <a:ext cx="3155595" cy="23692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D63189-26A2-46E1-9C77-0276E4EB4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82847" y="1080138"/>
            <a:ext cx="3124204" cy="2345697"/>
          </a:xfrm>
          <a:prstGeom prst="rect">
            <a:avLst/>
          </a:prstGeom>
        </p:spPr>
      </p:pic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6997CEA4-1C8A-41D3-804D-2C29E26AAAC6}"/>
              </a:ext>
            </a:extLst>
          </p:cNvPr>
          <p:cNvSpPr/>
          <p:nvPr/>
        </p:nvSpPr>
        <p:spPr>
          <a:xfrm rot="16200000">
            <a:off x="3146614" y="892415"/>
            <a:ext cx="143435" cy="518160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00" dirty="0"/>
          </a:p>
        </p:txBody>
      </p:sp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D7C7F46A-0703-4AC2-929B-0BCE89725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940202"/>
              </p:ext>
            </p:extLst>
          </p:nvPr>
        </p:nvGraphicFramePr>
        <p:xfrm>
          <a:off x="6667224" y="3886600"/>
          <a:ext cx="4320000" cy="22250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52348201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272163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84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Isc</a:t>
                      </a:r>
                      <a:r>
                        <a:rPr lang="de-DE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0,8008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59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Jsc</a:t>
                      </a:r>
                      <a:r>
                        <a:rPr lang="de-DE" dirty="0"/>
                        <a:t> (mA/cm^2)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13,13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491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Voc</a:t>
                      </a:r>
                      <a:r>
                        <a:rPr lang="de-DE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172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72,6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170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9,969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768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8216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59F70D61-F1C7-4B13-B9E2-99C4C2F17B5A}"/>
              </a:ext>
            </a:extLst>
          </p:cNvPr>
          <p:cNvSpPr/>
          <p:nvPr/>
        </p:nvSpPr>
        <p:spPr>
          <a:xfrm rot="16200000">
            <a:off x="5036184" y="4780812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04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BA82733-4D37-4A2F-A853-015A34BD4760}"/>
              </a:ext>
            </a:extLst>
          </p:cNvPr>
          <p:cNvSpPr/>
          <p:nvPr/>
        </p:nvSpPr>
        <p:spPr>
          <a:xfrm rot="16200000">
            <a:off x="5036184" y="2149145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3C90A0B-5F20-4AC9-AD81-2FBA6CDCE1FC}"/>
              </a:ext>
            </a:extLst>
          </p:cNvPr>
          <p:cNvSpPr/>
          <p:nvPr/>
        </p:nvSpPr>
        <p:spPr>
          <a:xfrm rot="16200000">
            <a:off x="-856048" y="4764786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03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08980A4-B908-4965-A800-1BA07A4F7E07}"/>
              </a:ext>
            </a:extLst>
          </p:cNvPr>
          <p:cNvSpPr/>
          <p:nvPr/>
        </p:nvSpPr>
        <p:spPr>
          <a:xfrm rot="16200000">
            <a:off x="-856048" y="2142827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273E9-4E87-43B5-9AE8-DA35A27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 Charge – G1331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106571-300C-43D6-A669-DEBD44660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243B86-C877-4939-B090-30C6414946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04.11.2021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D9C7B6-2070-4413-B38C-CF978D2A2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A45AC31-F320-4480-9B6C-F3A53C2F2291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92375" y="3703130"/>
            <a:ext cx="118072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E7473F5-BFA4-4635-9E70-05F168338514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096000" y="1088259"/>
            <a:ext cx="0" cy="52297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4313CEE0-607C-4508-B6F4-456AB6BB0A34}"/>
              </a:ext>
            </a:extLst>
          </p:cNvPr>
          <p:cNvSpPr/>
          <p:nvPr/>
        </p:nvSpPr>
        <p:spPr>
          <a:xfrm>
            <a:off x="192375" y="1088259"/>
            <a:ext cx="11807250" cy="5229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45AE60A-1EF1-48E4-A9BC-823037097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8" y="1168953"/>
            <a:ext cx="3356355" cy="2520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9E89B3B-F07B-45E4-8F60-FA7CAD331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1191" y="1160018"/>
            <a:ext cx="3356355" cy="2520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E3097202-4A0C-44C7-A202-73A6D3BEB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272" y="3801404"/>
            <a:ext cx="3356355" cy="2520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51C0D42-9A6E-4B0D-B17E-AC8D81009F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1538" y="3814500"/>
            <a:ext cx="3356355" cy="2520000"/>
          </a:xfrm>
          <a:prstGeom prst="rect">
            <a:avLst/>
          </a:prstGeom>
        </p:spPr>
      </p:pic>
      <p:graphicFrame>
        <p:nvGraphicFramePr>
          <p:cNvPr id="23" name="Inhaltsplatzhalter 31">
            <a:extLst>
              <a:ext uri="{FF2B5EF4-FFF2-40B4-BE49-F238E27FC236}">
                <a16:creationId xmlns:a16="http://schemas.microsoft.com/office/drawing/2014/main" id="{91D90852-9404-417F-AEC6-D2C6D27217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483881"/>
              </p:ext>
            </p:extLst>
          </p:nvPr>
        </p:nvGraphicFramePr>
        <p:xfrm>
          <a:off x="3387569" y="1490232"/>
          <a:ext cx="2538085" cy="16764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736224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801861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Isc</a:t>
                      </a:r>
                      <a:r>
                        <a:rPr lang="de-DE" sz="1600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1,023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4808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16,77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53,79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9,926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7" name="Inhaltsplatzhalter 31">
            <a:extLst>
              <a:ext uri="{FF2B5EF4-FFF2-40B4-BE49-F238E27FC236}">
                <a16:creationId xmlns:a16="http://schemas.microsoft.com/office/drawing/2014/main" id="{7AE66646-AEF2-4178-966C-4AF489A826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9111141"/>
              </p:ext>
            </p:extLst>
          </p:nvPr>
        </p:nvGraphicFramePr>
        <p:xfrm>
          <a:off x="3415841" y="4151850"/>
          <a:ext cx="2538085" cy="16764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723718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814367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Isc</a:t>
                      </a:r>
                      <a:r>
                        <a:rPr lang="de-DE" sz="1600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0,9076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4808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14,88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70,44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11,63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31" name="Inhaltsplatzhalter 31">
            <a:extLst>
              <a:ext uri="{FF2B5EF4-FFF2-40B4-BE49-F238E27FC236}">
                <a16:creationId xmlns:a16="http://schemas.microsoft.com/office/drawing/2014/main" id="{B54F9A40-056B-4DEF-9A84-D696002A7F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7049922"/>
              </p:ext>
            </p:extLst>
          </p:nvPr>
        </p:nvGraphicFramePr>
        <p:xfrm>
          <a:off x="9285601" y="1474205"/>
          <a:ext cx="2538085" cy="16764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624137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913948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Isc</a:t>
                      </a:r>
                      <a:r>
                        <a:rPr lang="de-DE" sz="1600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0,9911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4808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16,25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55,82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10,13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32" name="Inhaltsplatzhalter 31">
            <a:extLst>
              <a:ext uri="{FF2B5EF4-FFF2-40B4-BE49-F238E27FC236}">
                <a16:creationId xmlns:a16="http://schemas.microsoft.com/office/drawing/2014/main" id="{1AAD9EE0-4065-421D-B416-9F56272C4D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2457002"/>
              </p:ext>
            </p:extLst>
          </p:nvPr>
        </p:nvGraphicFramePr>
        <p:xfrm>
          <a:off x="9285600" y="4106600"/>
          <a:ext cx="2538085" cy="16764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639903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898182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Isc</a:t>
                      </a:r>
                      <a:r>
                        <a:rPr lang="de-DE" sz="1600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0,9109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4808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14,93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66,97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10,89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512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8BCB7-518A-43D1-AB17-F5FD9395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-Charge G1331: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1856C3-878E-40EC-BB81-A87F40E83C7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260000"/>
            <a:ext cx="5903913" cy="4860000"/>
          </a:xfrm>
        </p:spPr>
        <p:txBody>
          <a:bodyPr/>
          <a:lstStyle/>
          <a:p>
            <a:r>
              <a:rPr lang="de-DE" dirty="0" err="1"/>
              <a:t>Exposure</a:t>
            </a:r>
            <a:r>
              <a:rPr lang="de-DE" dirty="0"/>
              <a:t> Time zufällig festgelegt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204D95-27E3-4EB8-BE10-A4B5A2EBE4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886C71-EF0C-4681-B2BB-0A0E73DFC6B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4926F4F-0A1A-4647-B00E-FEA76A72E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5317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8EEB5-2ADC-43C3-BAAE-7BFBDDE73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</p:spPr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 Charge - </a:t>
            </a:r>
            <a:r>
              <a:rPr lang="de-DE" dirty="0">
                <a:solidFill>
                  <a:srgbClr val="3F739B"/>
                </a:solidFill>
              </a:rPr>
              <a:t>G1331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8501BA-FD99-46EA-84D6-6C64D14AC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C1E5B3-107F-4B0F-AEC0-CB5B4ABD6D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29.10.2021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13DC0FB-C274-4811-BD87-0135062B8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DE7AFC5D-1EFF-4698-A528-78B4BFF46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</p:spPr>
        <p:txBody>
          <a:bodyPr/>
          <a:lstStyle/>
          <a:p>
            <a:r>
              <a:rPr lang="en-US" dirty="0" err="1">
                <a:sym typeface="Wingdings" panose="05000000000000000000" pitchFamily="2" charset="2"/>
              </a:rPr>
              <a:t>Summiertes</a:t>
            </a:r>
            <a:r>
              <a:rPr lang="en-US" dirty="0">
                <a:sym typeface="Wingdings" panose="05000000000000000000" pitchFamily="2" charset="2"/>
              </a:rPr>
              <a:t> Signal = </a:t>
            </a:r>
            <a:r>
              <a:rPr lang="en-US" dirty="0" err="1">
                <a:sym typeface="Wingdings" panose="05000000000000000000" pitchFamily="2" charset="2"/>
              </a:rPr>
              <a:t>Summe</a:t>
            </a:r>
            <a:r>
              <a:rPr lang="en-US" dirty="0">
                <a:sym typeface="Wingdings" panose="05000000000000000000" pitchFamily="2" charset="2"/>
              </a:rPr>
              <a:t> (Counts </a:t>
            </a:r>
            <a:r>
              <a:rPr lang="en-US" dirty="0" err="1">
                <a:sym typeface="Wingdings" panose="05000000000000000000" pitchFamily="2" charset="2"/>
              </a:rPr>
              <a:t>über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Zelle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addiert</a:t>
            </a:r>
            <a:r>
              <a:rPr lang="en-US" dirty="0">
                <a:sym typeface="Wingdings" panose="05000000000000000000" pitchFamily="2" charset="2"/>
              </a:rPr>
              <a:t>)/</a:t>
            </a:r>
            <a:r>
              <a:rPr lang="en-US" dirty="0" err="1">
                <a:sym typeface="Wingdings" panose="05000000000000000000" pitchFamily="2" charset="2"/>
              </a:rPr>
              <a:t>ExposureTime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Signal in </a:t>
            </a:r>
            <a:r>
              <a:rPr lang="en-US" dirty="0" err="1">
                <a:sym typeface="Wingdings" panose="05000000000000000000" pitchFamily="2" charset="2"/>
              </a:rPr>
              <a:t>Abhängigkeit</a:t>
            </a:r>
            <a:r>
              <a:rPr lang="en-US" dirty="0">
                <a:sym typeface="Wingdings" panose="05000000000000000000" pitchFamily="2" charset="2"/>
              </a:rPr>
              <a:t> der </a:t>
            </a:r>
            <a:r>
              <a:rPr lang="en-US" dirty="0" err="1">
                <a:sym typeface="Wingdings" panose="05000000000000000000" pitchFamily="2" charset="2"/>
              </a:rPr>
              <a:t>angelegten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Spannung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dargestellt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Abbildung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 err="1">
                <a:sym typeface="Wingdings" panose="05000000000000000000" pitchFamily="2" charset="2"/>
              </a:rPr>
              <a:t>Exponentieller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Verlauf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erkennbar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leichte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Abweichungen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besonders</a:t>
            </a:r>
            <a:r>
              <a:rPr lang="en-US" dirty="0">
                <a:sym typeface="Wingdings" panose="05000000000000000000" pitchFamily="2" charset="2"/>
              </a:rPr>
              <a:t> in log Skala)</a:t>
            </a:r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9DE60457-011C-4580-809A-9E20795D15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8109079"/>
              </p:ext>
            </p:extLst>
          </p:nvPr>
        </p:nvGraphicFramePr>
        <p:xfrm>
          <a:off x="266700" y="1533525"/>
          <a:ext cx="5467350" cy="4105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8BA85DB8-0712-467B-936F-07E149A239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8288107"/>
              </p:ext>
            </p:extLst>
          </p:nvPr>
        </p:nvGraphicFramePr>
        <p:xfrm>
          <a:off x="6674550" y="3859182"/>
          <a:ext cx="3962400" cy="2359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C2E991B7-3AA9-497F-B5D2-CDC9DAD9C4DD}"/>
              </a:ext>
            </a:extLst>
          </p:cNvPr>
          <p:cNvSpPr txBox="1"/>
          <p:nvPr/>
        </p:nvSpPr>
        <p:spPr>
          <a:xfrm>
            <a:off x="1081703" y="5638800"/>
            <a:ext cx="465234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2000" i="0" dirty="0"/>
              <a:t>Wieso erst ab 1 V? Literatur U&gt;0.4 V..</a:t>
            </a:r>
          </a:p>
        </p:txBody>
      </p:sp>
    </p:spTree>
    <p:extLst>
      <p:ext uri="{BB962C8B-B14F-4D97-AF65-F5344CB8AC3E}">
        <p14:creationId xmlns:p14="http://schemas.microsoft.com/office/powerpoint/2010/main" val="1209492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D656C6-F58B-4388-B409-796409FC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G1331, G1243: EL und S-Shape Vergleich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A61BDB-9CA7-40FC-B88C-D3157BAD1FA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92374" y="1260000"/>
            <a:ext cx="5417851" cy="4860000"/>
          </a:xfrm>
        </p:spPr>
        <p:txBody>
          <a:bodyPr/>
          <a:lstStyle/>
          <a:p>
            <a:r>
              <a:rPr lang="de-DE" dirty="0"/>
              <a:t>Welche Kurven von welchen Zellen weisen S-Shape auf?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C68DA5-1854-415E-9F94-E990BFC3D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1CE8A7-AC35-459A-9B78-4C6E12938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7787C4-6309-46FF-A441-CE946A8DE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7" name="Inhaltsplatzhalter 7">
            <a:extLst>
              <a:ext uri="{FF2B5EF4-FFF2-40B4-BE49-F238E27FC236}">
                <a16:creationId xmlns:a16="http://schemas.microsoft.com/office/drawing/2014/main" id="{1D45F301-155E-4B61-A067-06ABB3312A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134336"/>
              </p:ext>
            </p:extLst>
          </p:nvPr>
        </p:nvGraphicFramePr>
        <p:xfrm>
          <a:off x="5683249" y="1260002"/>
          <a:ext cx="6200775" cy="485999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218791127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296221047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963152155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139974329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1344293665"/>
                    </a:ext>
                  </a:extLst>
                </a:gridCol>
              </a:tblGrid>
              <a:tr h="802569">
                <a:tc>
                  <a:txBody>
                    <a:bodyPr/>
                    <a:lstStyle/>
                    <a:p>
                      <a:r>
                        <a:rPr lang="de-DE" dirty="0"/>
                        <a:t>Substrat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S-Shape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EL Bild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Extra</a:t>
                      </a:r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897439"/>
                  </a:ext>
                </a:extLst>
              </a:tr>
              <a:tr h="802569">
                <a:tc>
                  <a:txBody>
                    <a:bodyPr/>
                    <a:lstStyle/>
                    <a:p>
                      <a:r>
                        <a:rPr lang="de-DE" dirty="0"/>
                        <a:t>G1243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Z1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209600"/>
                  </a:ext>
                </a:extLst>
              </a:tr>
              <a:tr h="464980">
                <a:tc>
                  <a:txBody>
                    <a:bodyPr/>
                    <a:lstStyle/>
                    <a:p>
                      <a:r>
                        <a:rPr lang="de-DE" dirty="0"/>
                        <a:t>G1243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974123"/>
                  </a:ext>
                </a:extLst>
              </a:tr>
              <a:tr h="464980">
                <a:tc>
                  <a:txBody>
                    <a:bodyPr/>
                    <a:lstStyle/>
                    <a:p>
                      <a:r>
                        <a:rPr lang="de-DE" dirty="0"/>
                        <a:t>G1243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561043"/>
                  </a:ext>
                </a:extLst>
              </a:tr>
              <a:tr h="464980">
                <a:tc>
                  <a:txBody>
                    <a:bodyPr/>
                    <a:lstStyle/>
                    <a:p>
                      <a:r>
                        <a:rPr lang="de-DE" dirty="0"/>
                        <a:t>G1243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IV 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762221"/>
                  </a:ext>
                </a:extLst>
              </a:tr>
              <a:tr h="464980">
                <a:tc>
                  <a:txBody>
                    <a:bodyPr/>
                    <a:lstStyle/>
                    <a:p>
                      <a:r>
                        <a:rPr lang="de-DE" dirty="0"/>
                        <a:t>G1331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Leicht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68407"/>
                  </a:ext>
                </a:extLst>
              </a:tr>
              <a:tr h="464980">
                <a:tc>
                  <a:txBody>
                    <a:bodyPr/>
                    <a:lstStyle/>
                    <a:p>
                      <a:r>
                        <a:rPr lang="de-DE" dirty="0"/>
                        <a:t>G1331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Leicht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868032"/>
                  </a:ext>
                </a:extLst>
              </a:tr>
              <a:tr h="464980">
                <a:tc>
                  <a:txBody>
                    <a:bodyPr/>
                    <a:lstStyle/>
                    <a:p>
                      <a:r>
                        <a:rPr lang="de-DE" dirty="0"/>
                        <a:t>G1331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98910"/>
                  </a:ext>
                </a:extLst>
              </a:tr>
              <a:tr h="464980">
                <a:tc>
                  <a:txBody>
                    <a:bodyPr/>
                    <a:lstStyle/>
                    <a:p>
                      <a:r>
                        <a:rPr lang="de-DE" dirty="0"/>
                        <a:t>G1331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Schlecht?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927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291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88444-57B9-47FE-ABD9-7421B80A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G1331- Zelle 01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194E3A0-94B3-4DE7-AF7D-010C3CCCCF4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139" y="3473776"/>
            <a:ext cx="4087561" cy="30690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B2317-5D1E-4D9B-98D8-C8BF16FA9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C4CFB9-6C7F-4885-980F-3BDFAB992F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04.11.2021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14FDFD-CB52-4023-A6FE-D8298ECA68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85C338-F3E1-4757-8A82-1EFDAB9DE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95784"/>
            <a:ext cx="3004858" cy="225609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4AB9619-94AC-4931-9ED6-6FA127C00FB1}"/>
              </a:ext>
            </a:extLst>
          </p:cNvPr>
          <p:cNvSpPr txBox="1"/>
          <p:nvPr/>
        </p:nvSpPr>
        <p:spPr>
          <a:xfrm>
            <a:off x="381840" y="3336783"/>
            <a:ext cx="224117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100" i="0" dirty="0"/>
              <a:t>EL Aufnahme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3F41C95-C3C7-4E63-A4BC-20732CF64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4858" y="1087691"/>
            <a:ext cx="3004858" cy="225609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AAD54D2-D0C7-4254-BA00-ECE19F1EC528}"/>
              </a:ext>
            </a:extLst>
          </p:cNvPr>
          <p:cNvSpPr txBox="1"/>
          <p:nvPr/>
        </p:nvSpPr>
        <p:spPr>
          <a:xfrm>
            <a:off x="3386698" y="3342279"/>
            <a:ext cx="224117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100" dirty="0"/>
              <a:t>Kamerabild</a:t>
            </a:r>
            <a:endParaRPr lang="de-DE" sz="1100" i="0" dirty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C7F0414C-7CCC-4856-BA11-F1C7EDD10B79}"/>
              </a:ext>
            </a:extLst>
          </p:cNvPr>
          <p:cNvSpPr txBox="1">
            <a:spLocks/>
          </p:cNvSpPr>
          <p:nvPr/>
        </p:nvSpPr>
        <p:spPr>
          <a:xfrm>
            <a:off x="6564127" y="1238329"/>
            <a:ext cx="5246033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Überlagerung von EL und Kamerabild</a:t>
            </a:r>
          </a:p>
          <a:p>
            <a:r>
              <a:rPr lang="de-DE" dirty="0"/>
              <a:t>Zelle scheint flächig abzustrahlen</a:t>
            </a:r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8D5FDE4B-6A20-496C-836B-1115BB1AF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439226"/>
              </p:ext>
            </p:extLst>
          </p:nvPr>
        </p:nvGraphicFramePr>
        <p:xfrm>
          <a:off x="7027143" y="3781648"/>
          <a:ext cx="4320000" cy="22662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52348201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272163159"/>
                    </a:ext>
                  </a:extLst>
                </a:gridCol>
              </a:tblGrid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84118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Isc</a:t>
                      </a:r>
                      <a:r>
                        <a:rPr lang="de-DE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0,9062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599572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Jsc</a:t>
                      </a:r>
                      <a:r>
                        <a:rPr lang="de-DE" dirty="0"/>
                        <a:t> (mA/cm^2)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14,86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491798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Voc</a:t>
                      </a:r>
                      <a:r>
                        <a:rPr lang="de-DE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172320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57,08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170705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9,251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784488"/>
                  </a:ext>
                </a:extLst>
              </a:tr>
            </a:tbl>
          </a:graphicData>
        </a:graphic>
      </p:graphicFrame>
      <p:sp>
        <p:nvSpPr>
          <p:cNvPr id="19" name="Geschweifte Klammer links 18">
            <a:extLst>
              <a:ext uri="{FF2B5EF4-FFF2-40B4-BE49-F238E27FC236}">
                <a16:creationId xmlns:a16="http://schemas.microsoft.com/office/drawing/2014/main" id="{655C93DD-8C32-4BF6-A512-42F1D0788095}"/>
              </a:ext>
            </a:extLst>
          </p:cNvPr>
          <p:cNvSpPr/>
          <p:nvPr/>
        </p:nvSpPr>
        <p:spPr>
          <a:xfrm rot="16200000">
            <a:off x="3146614" y="983856"/>
            <a:ext cx="143435" cy="518160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00" dirty="0"/>
          </a:p>
        </p:txBody>
      </p:sp>
    </p:spTree>
    <p:extLst>
      <p:ext uri="{BB962C8B-B14F-4D97-AF65-F5344CB8AC3E}">
        <p14:creationId xmlns:p14="http://schemas.microsoft.com/office/powerpoint/2010/main" val="3530838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59F70D61-F1C7-4B13-B9E2-99C4C2F17B5A}"/>
              </a:ext>
            </a:extLst>
          </p:cNvPr>
          <p:cNvSpPr/>
          <p:nvPr/>
        </p:nvSpPr>
        <p:spPr>
          <a:xfrm rot="16200000">
            <a:off x="5036184" y="4780812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04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BA82733-4D37-4A2F-A853-015A34BD4760}"/>
              </a:ext>
            </a:extLst>
          </p:cNvPr>
          <p:cNvSpPr/>
          <p:nvPr/>
        </p:nvSpPr>
        <p:spPr>
          <a:xfrm rot="16200000">
            <a:off x="5036184" y="2149145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3C90A0B-5F20-4AC9-AD81-2FBA6CDCE1FC}"/>
              </a:ext>
            </a:extLst>
          </p:cNvPr>
          <p:cNvSpPr/>
          <p:nvPr/>
        </p:nvSpPr>
        <p:spPr>
          <a:xfrm rot="16200000">
            <a:off x="-856048" y="4764786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03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08980A4-B908-4965-A800-1BA07A4F7E07}"/>
              </a:ext>
            </a:extLst>
          </p:cNvPr>
          <p:cNvSpPr/>
          <p:nvPr/>
        </p:nvSpPr>
        <p:spPr>
          <a:xfrm rot="16200000">
            <a:off x="-856048" y="2142827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273E9-4E87-43B5-9AE8-DA35A27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Ref_Charge</a:t>
            </a:r>
            <a:r>
              <a:rPr lang="de-DE" dirty="0"/>
              <a:t> – G1326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106571-300C-43D6-A669-DEBD44660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243B86-C877-4939-B090-30C6414946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D9C7B6-2070-4413-B38C-CF978D2A2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A45AC31-F320-4480-9B6C-F3A53C2F2291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92375" y="3703130"/>
            <a:ext cx="118072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E7473F5-BFA4-4635-9E70-05F168338514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096000" y="1088259"/>
            <a:ext cx="0" cy="52297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4313CEE0-607C-4508-B6F4-456AB6BB0A34}"/>
              </a:ext>
            </a:extLst>
          </p:cNvPr>
          <p:cNvSpPr/>
          <p:nvPr/>
        </p:nvSpPr>
        <p:spPr>
          <a:xfrm>
            <a:off x="192375" y="1088259"/>
            <a:ext cx="11807250" cy="5229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852CB860-980C-4DC8-A164-86197055E2B5}"/>
              </a:ext>
            </a:extLst>
          </p:cNvPr>
          <p:cNvSpPr txBox="1">
            <a:spLocks/>
          </p:cNvSpPr>
          <p:nvPr/>
        </p:nvSpPr>
        <p:spPr>
          <a:xfrm>
            <a:off x="9010408" y="3706828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Zwei verschiedene EL Bilder??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43242B3-AA2A-4A3D-B4CB-F215D313F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751" y="1003635"/>
            <a:ext cx="3689247" cy="27699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54CD7C1-B50D-4399-9C50-5B26A83CF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3576" y="1049204"/>
            <a:ext cx="3477789" cy="261117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D6B1AEC-5575-4A05-AEE2-86368ACE0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887" y="3696041"/>
            <a:ext cx="3496670" cy="262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71632E24-22CB-4B57-AD2A-E658728F2C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10573" y="3638196"/>
            <a:ext cx="3576176" cy="2685044"/>
          </a:xfrm>
          <a:prstGeom prst="rect">
            <a:avLst/>
          </a:prstGeom>
        </p:spPr>
      </p:pic>
      <p:graphicFrame>
        <p:nvGraphicFramePr>
          <p:cNvPr id="38" name="Inhaltsplatzhalter 31">
            <a:extLst>
              <a:ext uri="{FF2B5EF4-FFF2-40B4-BE49-F238E27FC236}">
                <a16:creationId xmlns:a16="http://schemas.microsoft.com/office/drawing/2014/main" id="{73BFA814-E93D-41E6-92B1-266A077F94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51065"/>
              </p:ext>
            </p:extLst>
          </p:nvPr>
        </p:nvGraphicFramePr>
        <p:xfrm>
          <a:off x="3280107" y="1474205"/>
          <a:ext cx="2753121" cy="16764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607203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1145918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Isc</a:t>
                      </a:r>
                      <a:r>
                        <a:rPr lang="de-DE" sz="1600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0,8807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4808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14,44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63,55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9,756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39" name="Inhaltsplatzhalter 31">
            <a:extLst>
              <a:ext uri="{FF2B5EF4-FFF2-40B4-BE49-F238E27FC236}">
                <a16:creationId xmlns:a16="http://schemas.microsoft.com/office/drawing/2014/main" id="{510CA584-1FC4-4709-BB5B-DE2255E1C0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4638197"/>
              </p:ext>
            </p:extLst>
          </p:nvPr>
        </p:nvGraphicFramePr>
        <p:xfrm>
          <a:off x="3300254" y="4135873"/>
          <a:ext cx="2732974" cy="16764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618587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1114387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Isc</a:t>
                      </a:r>
                      <a:r>
                        <a:rPr lang="de-DE" sz="1600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0,716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4808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11,74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71,47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9,068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40" name="Inhaltsplatzhalter 31">
            <a:extLst>
              <a:ext uri="{FF2B5EF4-FFF2-40B4-BE49-F238E27FC236}">
                <a16:creationId xmlns:a16="http://schemas.microsoft.com/office/drawing/2014/main" id="{254EDA4F-7E2F-4229-8D7B-421E946348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3406580"/>
              </p:ext>
            </p:extLst>
          </p:nvPr>
        </p:nvGraphicFramePr>
        <p:xfrm>
          <a:off x="9169209" y="1608083"/>
          <a:ext cx="2695651" cy="16764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772060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923591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Isc</a:t>
                      </a:r>
                      <a:r>
                        <a:rPr lang="de-DE" sz="1600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0,7529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4808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12,34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62,81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8,368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41" name="Inhaltsplatzhalter 31">
            <a:extLst>
              <a:ext uri="{FF2B5EF4-FFF2-40B4-BE49-F238E27FC236}">
                <a16:creationId xmlns:a16="http://schemas.microsoft.com/office/drawing/2014/main" id="{84B24D37-1161-425B-AA58-CC578785D5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0403634"/>
              </p:ext>
            </p:extLst>
          </p:nvPr>
        </p:nvGraphicFramePr>
        <p:xfrm>
          <a:off x="9170639" y="4335517"/>
          <a:ext cx="2694221" cy="16764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33692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860529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Isc</a:t>
                      </a:r>
                      <a:r>
                        <a:rPr lang="de-DE" sz="1600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0,6528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4808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70,78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8,207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100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272012-17CC-4C1D-B6A8-86BA8C8C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 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7DD1C1-7D6E-4226-BCB0-6A1174290C4E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r>
                  <a:rPr lang="de-DE" dirty="0"/>
                  <a:t>EL Bilder nicht in Sättigung, sonst geht Information verloren</a:t>
                </a:r>
              </a:p>
              <a:p>
                <a:r>
                  <a:rPr lang="de-DE" dirty="0" err="1"/>
                  <a:t>Exposure</a:t>
                </a:r>
                <a:r>
                  <a:rPr lang="de-DE" dirty="0"/>
                  <a:t> Times 1 </a:t>
                </a:r>
                <a:r>
                  <a:rPr lang="de-DE" dirty="0" err="1"/>
                  <a:t>ms</a:t>
                </a:r>
                <a:r>
                  <a:rPr lang="de-DE" dirty="0"/>
                  <a:t> … 1000 s</a:t>
                </a:r>
              </a:p>
              <a:p>
                <a:r>
                  <a:rPr lang="de-DE" dirty="0" err="1"/>
                  <a:t>Sensicam</a:t>
                </a:r>
                <a:r>
                  <a:rPr lang="de-DE" dirty="0"/>
                  <a:t> in „</a:t>
                </a:r>
                <a:r>
                  <a:rPr lang="de-DE" dirty="0" err="1"/>
                  <a:t>qe</a:t>
                </a:r>
                <a:r>
                  <a:rPr lang="de-DE" dirty="0"/>
                  <a:t>“-Mode: Dann QE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de-DE" dirty="0"/>
                  <a:t>% bei 780 nm.</a:t>
                </a:r>
              </a:p>
              <a:p>
                <a:r>
                  <a:rPr lang="de-DE" dirty="0"/>
                  <a:t>Welcher Filter ist verbaut?</a:t>
                </a:r>
              </a:p>
              <a:p>
                <a:r>
                  <a:rPr lang="de-DE" dirty="0"/>
                  <a:t>Zeit nach Anlegen der Spannung ist wichtig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7DD1C1-7D6E-4226-BCB0-6A1174290C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775" t="-17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7812C4-F84D-43D7-B820-C19340C0B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ADDCC0-5592-4501-80CC-02C9D9A000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CC9613-3A74-4B14-91B5-8F67A8A4A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C041A58-AC47-436B-9A5D-BA28BB209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141" y="1398493"/>
            <a:ext cx="4182701" cy="372049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05C65DA-CC26-4B73-BE60-C9F28B64B26F}"/>
              </a:ext>
            </a:extLst>
          </p:cNvPr>
          <p:cNvSpPr txBox="1"/>
          <p:nvPr/>
        </p:nvSpPr>
        <p:spPr>
          <a:xfrm>
            <a:off x="7584141" y="5163097"/>
            <a:ext cx="418270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1000" i="0" dirty="0"/>
              <a:t>Abbildung: Quanteneffizienz der </a:t>
            </a:r>
            <a:r>
              <a:rPr lang="de-DE" sz="1000" i="0" dirty="0" err="1"/>
              <a:t>Sensicam</a:t>
            </a:r>
            <a:r>
              <a:rPr lang="de-DE" sz="1000" i="0" dirty="0"/>
              <a:t> </a:t>
            </a:r>
            <a:r>
              <a:rPr lang="de-DE" sz="1000" i="0" dirty="0" err="1"/>
              <a:t>qe</a:t>
            </a:r>
            <a:r>
              <a:rPr lang="de-DE" sz="1000" i="0" dirty="0"/>
              <a:t>. Entnommen aus </a:t>
            </a:r>
            <a:r>
              <a:rPr lang="de-DE" sz="1000" i="0" dirty="0" err="1"/>
              <a:t>Sensicam</a:t>
            </a:r>
            <a:r>
              <a:rPr lang="de-DE" sz="1000" i="0" dirty="0"/>
              <a:t> Anleitung.</a:t>
            </a:r>
          </a:p>
        </p:txBody>
      </p:sp>
    </p:spTree>
    <p:extLst>
      <p:ext uri="{BB962C8B-B14F-4D97-AF65-F5344CB8AC3E}">
        <p14:creationId xmlns:p14="http://schemas.microsoft.com/office/powerpoint/2010/main" val="1602410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D71A1-2403-45B8-B9B5-0FCB64BC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Ref-Charge_G1326: Zelle 04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8EC8E8-B35B-427D-A0DB-558BF78EAA0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78056" y="4174714"/>
            <a:ext cx="3321336" cy="1957145"/>
          </a:xfrm>
        </p:spPr>
        <p:txBody>
          <a:bodyPr/>
          <a:lstStyle/>
          <a:p>
            <a:r>
              <a:rPr lang="de-DE" dirty="0"/>
              <a:t>Zwei unterschiedliche EL Bilder in… Minuten?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4F225D-FD0A-48A2-8789-A7FCA9B4F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C8373C-8B4B-46C0-BD89-5B75AA5D2FA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D220F5-38CC-46E9-93F0-FF2A131C8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2D0C4AE-9AEC-4475-8D42-6AAC1ABAA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18439"/>
            <a:ext cx="3835835" cy="288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7D611FF-B420-4933-893C-3A9ED2688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4034" y="1118439"/>
            <a:ext cx="3835835" cy="2880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9298953-45C2-453F-86AD-CD9CBD4D7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220" y="3798000"/>
            <a:ext cx="3835836" cy="2880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7B274AC-1214-4736-91A6-8AF2030B35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7861" y="1118439"/>
            <a:ext cx="3835835" cy="2880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F583B192-C4E9-4927-82F8-B13D5C09CC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85847" y="3787616"/>
            <a:ext cx="383583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0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E6A75-C640-4C69-99E7-E7F2BC3A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P3T_063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D3AE98-AE73-4640-9BC4-9D426B9B9A8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92374" y="1260000"/>
            <a:ext cx="5607791" cy="4860000"/>
          </a:xfrm>
        </p:spPr>
        <p:txBody>
          <a:bodyPr/>
          <a:lstStyle/>
          <a:p>
            <a:r>
              <a:rPr lang="de-DE" dirty="0"/>
              <a:t>Gläser G1964, G1965, G1966 Defekte in ITO gelasert (s. Abbildung 1)</a:t>
            </a:r>
          </a:p>
          <a:p>
            <a:r>
              <a:rPr lang="de-DE" dirty="0"/>
              <a:t>Defektbreite 300 µm</a:t>
            </a:r>
          </a:p>
          <a:p>
            <a:r>
              <a:rPr lang="de-DE" dirty="0"/>
              <a:t>Maskentyp 73-2_Defekte hergestellt</a:t>
            </a:r>
          </a:p>
          <a:p>
            <a:r>
              <a:rPr lang="de-DE" dirty="0"/>
              <a:t>Zur Reinigung gegeben (Conni)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562808-927D-480F-8635-411E74B46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EBE2D7-6295-4C03-B555-D9F0F6C23B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FCDA20C-7E11-43D7-8F3A-E955A83E9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80" y="3675520"/>
            <a:ext cx="2951850" cy="247829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0733443-B5EB-4370-8030-6D7233BCB932}"/>
              </a:ext>
            </a:extLst>
          </p:cNvPr>
          <p:cNvSpPr txBox="1"/>
          <p:nvPr/>
        </p:nvSpPr>
        <p:spPr>
          <a:xfrm>
            <a:off x="1777986" y="6245534"/>
            <a:ext cx="240000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1100" i="0" dirty="0"/>
              <a:t>Abbildung 1: Zeichnung Defekte ITO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71E74B-A37E-4DEF-B489-48A0574FA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150" y="3675520"/>
            <a:ext cx="2951850" cy="2474568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3F477F9-13D3-4BA3-95D3-D20FF143B7A6}"/>
              </a:ext>
            </a:extLst>
          </p:cNvPr>
          <p:cNvSpPr txBox="1">
            <a:spLocks/>
          </p:cNvSpPr>
          <p:nvPr/>
        </p:nvSpPr>
        <p:spPr>
          <a:xfrm>
            <a:off x="5800165" y="1326931"/>
            <a:ext cx="5607791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Maskentyp 73-2_Defekte hergestellt (s. Abbildung 2)</a:t>
            </a:r>
          </a:p>
          <a:p>
            <a:r>
              <a:rPr lang="de-DE" dirty="0"/>
              <a:t>Gereinigt (Marvin)</a:t>
            </a:r>
          </a:p>
          <a:p>
            <a:r>
              <a:rPr lang="de-DE" dirty="0"/>
              <a:t>Chargenprotokoll in P3T_063 gelegt</a:t>
            </a:r>
          </a:p>
          <a:p>
            <a:r>
              <a:rPr lang="de-DE" b="1" dirty="0">
                <a:solidFill>
                  <a:srgbClr val="3F739B"/>
                </a:solidFill>
              </a:rPr>
              <a:t>Prozessierung: Fr (5.11.) oder Di (9.11.)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2591000-69CC-4843-99CD-DF23482DE652}"/>
              </a:ext>
            </a:extLst>
          </p:cNvPr>
          <p:cNvSpPr txBox="1"/>
          <p:nvPr/>
        </p:nvSpPr>
        <p:spPr>
          <a:xfrm>
            <a:off x="6984150" y="6245533"/>
            <a:ext cx="277320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1100" i="0" dirty="0"/>
              <a:t>Abbildung 2: Maske 73-2_Defekt</a:t>
            </a:r>
          </a:p>
        </p:txBody>
      </p:sp>
    </p:spTree>
    <p:extLst>
      <p:ext uri="{BB962C8B-B14F-4D97-AF65-F5344CB8AC3E}">
        <p14:creationId xmlns:p14="http://schemas.microsoft.com/office/powerpoint/2010/main" val="2050742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6F0CBD-AA97-4129-92BB-A17D86A7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P3T_063: Prozessierung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FC537F-0D8A-4D6C-8A5A-2ED718746B7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260000"/>
            <a:ext cx="5903913" cy="4860000"/>
          </a:xfrm>
        </p:spPr>
        <p:txBody>
          <a:bodyPr/>
          <a:lstStyle/>
          <a:p>
            <a:r>
              <a:rPr lang="de-DE" dirty="0"/>
              <a:t>P3T_063 fertig prozessiert</a:t>
            </a:r>
          </a:p>
          <a:p>
            <a:r>
              <a:rPr lang="de-DE" dirty="0"/>
              <a:t>Metallisierung fehlt</a:t>
            </a:r>
          </a:p>
          <a:p>
            <a:r>
              <a:rPr lang="de-DE" dirty="0"/>
              <a:t>Defekte eingebracht (gelasert oder Maske bei Abscheidung)</a:t>
            </a:r>
          </a:p>
          <a:p>
            <a:r>
              <a:rPr lang="de-DE" dirty="0"/>
              <a:t>G1962 Defekt in Spiro-TTB und BCO/C60</a:t>
            </a:r>
          </a:p>
          <a:p>
            <a:r>
              <a:rPr lang="de-DE" dirty="0"/>
              <a:t>G1971 und G1972 als Referenzzellen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TODO:</a:t>
            </a:r>
          </a:p>
          <a:p>
            <a:r>
              <a:rPr lang="de-DE" dirty="0"/>
              <a:t>Metallisierung</a:t>
            </a:r>
          </a:p>
          <a:p>
            <a:r>
              <a:rPr lang="de-DE" dirty="0"/>
              <a:t>IV, EL, PL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421E35-E5CE-4634-9F70-6B68AD5ED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92441D-CACC-4016-B4B7-0D4798F0B7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09.11.2021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2BB02A-3F89-48D7-B283-4B306F70B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5E6EB7ED-3601-4C13-BBB8-0DE94176A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878875"/>
              </p:ext>
            </p:extLst>
          </p:nvPr>
        </p:nvGraphicFramePr>
        <p:xfrm>
          <a:off x="192087" y="1885199"/>
          <a:ext cx="5760480" cy="338463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152096">
                  <a:extLst>
                    <a:ext uri="{9D8B030D-6E8A-4147-A177-3AD203B41FA5}">
                      <a16:colId xmlns:a16="http://schemas.microsoft.com/office/drawing/2014/main" val="1749073208"/>
                    </a:ext>
                  </a:extLst>
                </a:gridCol>
                <a:gridCol w="1152096">
                  <a:extLst>
                    <a:ext uri="{9D8B030D-6E8A-4147-A177-3AD203B41FA5}">
                      <a16:colId xmlns:a16="http://schemas.microsoft.com/office/drawing/2014/main" val="3766986545"/>
                    </a:ext>
                  </a:extLst>
                </a:gridCol>
                <a:gridCol w="1152096">
                  <a:extLst>
                    <a:ext uri="{9D8B030D-6E8A-4147-A177-3AD203B41FA5}">
                      <a16:colId xmlns:a16="http://schemas.microsoft.com/office/drawing/2014/main" val="3369068029"/>
                    </a:ext>
                  </a:extLst>
                </a:gridCol>
                <a:gridCol w="1152096">
                  <a:extLst>
                    <a:ext uri="{9D8B030D-6E8A-4147-A177-3AD203B41FA5}">
                      <a16:colId xmlns:a16="http://schemas.microsoft.com/office/drawing/2014/main" val="3732686625"/>
                    </a:ext>
                  </a:extLst>
                </a:gridCol>
                <a:gridCol w="1152096">
                  <a:extLst>
                    <a:ext uri="{9D8B030D-6E8A-4147-A177-3AD203B41FA5}">
                      <a16:colId xmlns:a16="http://schemas.microsoft.com/office/drawing/2014/main" val="1390868364"/>
                    </a:ext>
                  </a:extLst>
                </a:gridCol>
              </a:tblGrid>
              <a:tr h="24038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Substrat Nr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Defekt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991841"/>
                  </a:ext>
                </a:extLst>
              </a:tr>
              <a:tr h="250001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ITO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Spiro-TTB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PERO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BCO/C60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1512369"/>
                  </a:ext>
                </a:extLst>
              </a:tr>
              <a:tr h="24038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G1962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5518432"/>
                  </a:ext>
                </a:extLst>
              </a:tr>
              <a:tr h="24038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G1963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7079771"/>
                  </a:ext>
                </a:extLst>
              </a:tr>
              <a:tr h="24038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G1965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2771431"/>
                  </a:ext>
                </a:extLst>
              </a:tr>
              <a:tr h="24038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G1966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0782443"/>
                  </a:ext>
                </a:extLst>
              </a:tr>
              <a:tr h="24038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G1967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2821197"/>
                  </a:ext>
                </a:extLst>
              </a:tr>
              <a:tr h="24038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G1968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034067"/>
                  </a:ext>
                </a:extLst>
              </a:tr>
              <a:tr h="24038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G1969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0964323"/>
                  </a:ext>
                </a:extLst>
              </a:tr>
              <a:tr h="24038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G1970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856208"/>
                  </a:ext>
                </a:extLst>
              </a:tr>
              <a:tr h="24038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G1971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5007850"/>
                  </a:ext>
                </a:extLst>
              </a:tr>
              <a:tr h="24038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G1972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3185468"/>
                  </a:ext>
                </a:extLst>
              </a:tr>
              <a:tr h="24038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G1973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7344670"/>
                  </a:ext>
                </a:extLst>
              </a:tr>
              <a:tr h="250001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G1974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 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1731689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51E78A7F-65B0-4306-A150-D76E21DFBB90}"/>
              </a:ext>
            </a:extLst>
          </p:cNvPr>
          <p:cNvSpPr txBox="1"/>
          <p:nvPr/>
        </p:nvSpPr>
        <p:spPr>
          <a:xfrm>
            <a:off x="192087" y="5504328"/>
            <a:ext cx="576048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1200" b="1" i="0" dirty="0"/>
              <a:t>Tabelle: </a:t>
            </a:r>
            <a:r>
              <a:rPr lang="de-DE" sz="1200" i="0" dirty="0"/>
              <a:t>Übersicht über Prozessierung der </a:t>
            </a:r>
            <a:r>
              <a:rPr lang="de-DE" sz="1200" i="0" dirty="0" err="1"/>
              <a:t>Perowskitsolarzellen</a:t>
            </a:r>
            <a:r>
              <a:rPr lang="de-DE" sz="1200" i="0" dirty="0"/>
              <a:t> mit gezielt eingebrachten Defekten.</a:t>
            </a:r>
          </a:p>
        </p:txBody>
      </p:sp>
    </p:spTree>
    <p:extLst>
      <p:ext uri="{BB962C8B-B14F-4D97-AF65-F5344CB8AC3E}">
        <p14:creationId xmlns:p14="http://schemas.microsoft.com/office/powerpoint/2010/main" val="2013630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9CCF18-24FC-4D3A-A13B-811A95820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44AD1A-B9D8-4496-8B0F-6757D968B43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306725" cy="4860000"/>
          </a:xfrm>
        </p:spPr>
        <p:txBody>
          <a:bodyPr/>
          <a:lstStyle/>
          <a:p>
            <a:r>
              <a:rPr lang="de-DE" dirty="0"/>
              <a:t>Zellen </a:t>
            </a:r>
            <a:r>
              <a:rPr lang="de-DE" dirty="0" err="1"/>
              <a:t>vorpolen</a:t>
            </a:r>
            <a:r>
              <a:rPr lang="de-DE" dirty="0"/>
              <a:t> – wie bei IV </a:t>
            </a:r>
            <a:r>
              <a:rPr lang="de-DE" dirty="0" err="1"/>
              <a:t>Mesung</a:t>
            </a:r>
            <a:r>
              <a:rPr lang="de-DE" dirty="0"/>
              <a:t>? Oder light </a:t>
            </a:r>
            <a:r>
              <a:rPr lang="de-DE" dirty="0" err="1"/>
              <a:t>soaking</a:t>
            </a:r>
            <a:r>
              <a:rPr lang="de-DE" dirty="0"/>
              <a:t>?</a:t>
            </a:r>
          </a:p>
          <a:p>
            <a:r>
              <a:rPr lang="de-DE" dirty="0"/>
              <a:t>Siehe [2]: „As an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sidenote</a:t>
            </a:r>
            <a:r>
              <a:rPr lang="de-DE" dirty="0"/>
              <a:t>,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EL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devices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essential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after a </a:t>
            </a:r>
            <a:r>
              <a:rPr lang="de-DE" dirty="0" err="1"/>
              <a:t>fixed</a:t>
            </a:r>
            <a:r>
              <a:rPr lang="de-DE" dirty="0"/>
              <a:t> time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initiation</a:t>
            </a:r>
            <a:r>
              <a:rPr lang="de-DE" dirty="0"/>
              <a:t>.“</a:t>
            </a:r>
          </a:p>
          <a:p>
            <a:r>
              <a:rPr lang="de-DE" dirty="0" err="1"/>
              <a:t>Pinholes</a:t>
            </a:r>
            <a:r>
              <a:rPr lang="de-DE" dirty="0"/>
              <a:t> in </a:t>
            </a:r>
            <a:r>
              <a:rPr lang="de-DE" dirty="0" err="1"/>
              <a:t>Perowskiten</a:t>
            </a:r>
            <a:r>
              <a:rPr lang="de-DE" dirty="0"/>
              <a:t>? [2]</a:t>
            </a:r>
          </a:p>
          <a:p>
            <a:r>
              <a:rPr lang="de-DE" dirty="0"/>
              <a:t>Was ist der Unterschied zwischen Spiro-</a:t>
            </a:r>
            <a:r>
              <a:rPr lang="de-DE" dirty="0" err="1"/>
              <a:t>oMeTAD</a:t>
            </a:r>
            <a:r>
              <a:rPr lang="de-DE" dirty="0"/>
              <a:t> und TTB? Wieso TTB?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A263CC-3F99-45DF-8E73-1E3EC99F3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821FB74-00EB-439A-8ADE-978D4D92D9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8445653-F7C7-48D8-9062-ED16A4C2C73A}"/>
              </a:ext>
            </a:extLst>
          </p:cNvPr>
          <p:cNvSpPr txBox="1"/>
          <p:nvPr/>
        </p:nvSpPr>
        <p:spPr>
          <a:xfrm>
            <a:off x="244257" y="6128252"/>
            <a:ext cx="4363374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de-DE" sz="1000" i="0" dirty="0"/>
              <a:t>[2] </a:t>
            </a:r>
            <a:r>
              <a:rPr lang="de-DE" sz="1000" dirty="0" err="1">
                <a:hlinkClick r:id="rId2"/>
              </a:rPr>
              <a:t>Soufiani</a:t>
            </a:r>
            <a:r>
              <a:rPr lang="de-DE" sz="1000" dirty="0"/>
              <a:t>, A. M., Journal </a:t>
            </a:r>
            <a:r>
              <a:rPr lang="de-DE" sz="1000" dirty="0" err="1"/>
              <a:t>of</a:t>
            </a:r>
            <a:r>
              <a:rPr lang="de-DE" sz="1000" dirty="0"/>
              <a:t> Applied Physics, 2016, </a:t>
            </a:r>
            <a:r>
              <a:rPr lang="de-DE" sz="1000" dirty="0" err="1"/>
              <a:t>doi</a:t>
            </a:r>
            <a:r>
              <a:rPr lang="de-DE" sz="1000" dirty="0"/>
              <a:t>: </a:t>
            </a:r>
            <a:r>
              <a:rPr lang="de-DE" sz="1000" dirty="0">
                <a:hlinkClick r:id="rId3"/>
              </a:rPr>
              <a:t>10.1063/1.4956436</a:t>
            </a:r>
            <a:r>
              <a:rPr lang="de-DE" sz="1000" dirty="0"/>
              <a:t> </a:t>
            </a:r>
            <a:endParaRPr lang="de-DE" sz="1000" i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3B33857-B167-4E87-AAE9-23EE781C2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562" y="1538055"/>
            <a:ext cx="4477375" cy="3324689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11501D8-8BBF-4A9E-B188-D11259879019}"/>
              </a:ext>
            </a:extLst>
          </p:cNvPr>
          <p:cNvCxnSpPr>
            <a:endCxn id="11" idx="1"/>
          </p:cNvCxnSpPr>
          <p:nvPr/>
        </p:nvCxnSpPr>
        <p:spPr>
          <a:xfrm flipV="1">
            <a:off x="5638800" y="3200400"/>
            <a:ext cx="980762" cy="342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A43E4D8-5288-4AB2-A9D4-38DA20684D0E}"/>
              </a:ext>
            </a:extLst>
          </p:cNvPr>
          <p:cNvSpPr txBox="1"/>
          <p:nvPr/>
        </p:nvSpPr>
        <p:spPr>
          <a:xfrm>
            <a:off x="6619562" y="4897868"/>
            <a:ext cx="44773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1000" i="0" dirty="0"/>
              <a:t>Abbildung: EL </a:t>
            </a:r>
            <a:r>
              <a:rPr lang="de-DE" sz="1000" i="0" dirty="0" err="1"/>
              <a:t>counts</a:t>
            </a:r>
            <a:r>
              <a:rPr lang="de-DE" sz="1000" i="0" dirty="0"/>
              <a:t> in Abhängigkeit der Spannung bei unterschiedlichen Betriebszeiten. Aus [2].</a:t>
            </a:r>
          </a:p>
        </p:txBody>
      </p:sp>
    </p:spTree>
    <p:extLst>
      <p:ext uri="{BB962C8B-B14F-4D97-AF65-F5344CB8AC3E}">
        <p14:creationId xmlns:p14="http://schemas.microsoft.com/office/powerpoint/2010/main" val="3495474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10328-6574-4E7A-AF19-B3985822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AED490-6E5B-4113-8770-599DEE973C9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[1] </a:t>
            </a:r>
            <a:r>
              <a:rPr lang="de-DE" dirty="0" err="1"/>
              <a:t>Hameiri</a:t>
            </a:r>
            <a:r>
              <a:rPr lang="de-DE" dirty="0"/>
              <a:t>, Z., </a:t>
            </a:r>
            <a:r>
              <a:rPr lang="de-DE" dirty="0" err="1"/>
              <a:t>Mahboubi</a:t>
            </a:r>
            <a:r>
              <a:rPr lang="de-DE" dirty="0"/>
              <a:t> </a:t>
            </a:r>
            <a:r>
              <a:rPr lang="de-DE" dirty="0" err="1"/>
              <a:t>Soufiani</a:t>
            </a:r>
            <a:r>
              <a:rPr lang="de-DE" dirty="0"/>
              <a:t>, A., </a:t>
            </a:r>
            <a:r>
              <a:rPr lang="de-DE" dirty="0" err="1"/>
              <a:t>Juhl</a:t>
            </a:r>
            <a:r>
              <a:rPr lang="de-DE" dirty="0"/>
              <a:t>, M. K., Jiang, L., Huang, F., Cheng, Y.-B., </a:t>
            </a:r>
            <a:r>
              <a:rPr lang="de-DE" dirty="0" err="1"/>
              <a:t>Kampwerth</a:t>
            </a:r>
            <a:r>
              <a:rPr lang="de-DE" dirty="0"/>
              <a:t>, H., Weber, J. W., Green, M. A., and </a:t>
            </a:r>
            <a:r>
              <a:rPr lang="de-DE" dirty="0" err="1"/>
              <a:t>Trupke</a:t>
            </a:r>
            <a:r>
              <a:rPr lang="de-DE" dirty="0"/>
              <a:t>, T. (2015) </a:t>
            </a:r>
            <a:r>
              <a:rPr lang="de-DE" dirty="0" err="1"/>
              <a:t>Photoluminescence</a:t>
            </a:r>
            <a:r>
              <a:rPr lang="de-DE" dirty="0"/>
              <a:t> and </a:t>
            </a:r>
            <a:r>
              <a:rPr lang="de-DE" dirty="0" err="1"/>
              <a:t>electroluminescence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perovskite</a:t>
            </a:r>
            <a:r>
              <a:rPr lang="de-DE" dirty="0"/>
              <a:t> solar </a:t>
            </a:r>
            <a:r>
              <a:rPr lang="de-DE" dirty="0" err="1"/>
              <a:t>cells</a:t>
            </a:r>
            <a:r>
              <a:rPr lang="de-DE" dirty="0"/>
              <a:t>. </a:t>
            </a:r>
            <a:r>
              <a:rPr lang="de-DE" i="1" dirty="0" err="1"/>
              <a:t>Prog</a:t>
            </a:r>
            <a:r>
              <a:rPr lang="de-DE" i="1" dirty="0"/>
              <a:t>. </a:t>
            </a:r>
            <a:r>
              <a:rPr lang="de-DE" i="1" dirty="0" err="1"/>
              <a:t>Photovolt</a:t>
            </a:r>
            <a:r>
              <a:rPr lang="de-DE" i="1" dirty="0"/>
              <a:t>: Res. </a:t>
            </a:r>
            <a:r>
              <a:rPr lang="de-DE" i="1" dirty="0" err="1"/>
              <a:t>Appl</a:t>
            </a:r>
            <a:r>
              <a:rPr lang="de-DE" i="1" dirty="0"/>
              <a:t>.</a:t>
            </a:r>
            <a:r>
              <a:rPr lang="de-DE" dirty="0"/>
              <a:t>, 23: 1697– 1705. </a:t>
            </a:r>
            <a:r>
              <a:rPr lang="de-DE" dirty="0" err="1"/>
              <a:t>doi</a:t>
            </a:r>
            <a:r>
              <a:rPr lang="de-DE" dirty="0"/>
              <a:t>: </a:t>
            </a:r>
            <a:r>
              <a:rPr lang="de-DE" dirty="0">
                <a:hlinkClick r:id="rId2" tooltip="Link to external resource: 10.1002/pip.2716"/>
              </a:rPr>
              <a:t>10.1002/pip.2716</a:t>
            </a:r>
            <a:endParaRPr lang="de-DE" dirty="0"/>
          </a:p>
          <a:p>
            <a:r>
              <a:rPr lang="de-DE" dirty="0">
                <a:hlinkClick r:id="rId3"/>
              </a:rPr>
              <a:t>[2] Arman </a:t>
            </a:r>
            <a:r>
              <a:rPr lang="de-DE" dirty="0" err="1">
                <a:hlinkClick r:id="rId3"/>
              </a:rPr>
              <a:t>Mahboubi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Soufiani</a:t>
            </a:r>
            <a:r>
              <a:rPr lang="de-DE" i="1" dirty="0"/>
              <a:t>, </a:t>
            </a:r>
            <a:r>
              <a:rPr lang="de-DE" dirty="0">
                <a:hlinkClick r:id="rId4"/>
              </a:rPr>
              <a:t>Murad J. Y. </a:t>
            </a:r>
            <a:r>
              <a:rPr lang="de-DE" dirty="0" err="1">
                <a:hlinkClick r:id="rId4"/>
              </a:rPr>
              <a:t>Tayebjee</a:t>
            </a:r>
            <a:r>
              <a:rPr lang="de-DE" i="1" dirty="0"/>
              <a:t>, </a:t>
            </a:r>
            <a:r>
              <a:rPr lang="de-DE" dirty="0">
                <a:hlinkClick r:id="rId5"/>
              </a:rPr>
              <a:t>Steffen Meyer</a:t>
            </a:r>
            <a:r>
              <a:rPr lang="de-DE" i="1" dirty="0"/>
              <a:t>, </a:t>
            </a:r>
            <a:r>
              <a:rPr lang="de-DE" dirty="0">
                <a:hlinkClick r:id="rId6"/>
              </a:rPr>
              <a:t>Anita Ho-Baillie</a:t>
            </a:r>
            <a:r>
              <a:rPr lang="de-DE" i="1" dirty="0"/>
              <a:t>, </a:t>
            </a:r>
            <a:r>
              <a:rPr lang="de-DE" dirty="0">
                <a:hlinkClick r:id="rId7"/>
              </a:rPr>
              <a:t>Jae Sung Yun</a:t>
            </a:r>
            <a:r>
              <a:rPr lang="de-DE" i="1" dirty="0"/>
              <a:t>, </a:t>
            </a:r>
            <a:r>
              <a:rPr lang="de-DE" dirty="0">
                <a:hlinkClick r:id="rId8"/>
              </a:rPr>
              <a:t>Rowan W. </a:t>
            </a:r>
            <a:r>
              <a:rPr lang="de-DE" dirty="0" err="1">
                <a:hlinkClick r:id="rId8"/>
              </a:rPr>
              <a:t>MacQueen</a:t>
            </a:r>
            <a:r>
              <a:rPr lang="de-DE" i="1" dirty="0"/>
              <a:t>, </a:t>
            </a:r>
            <a:r>
              <a:rPr lang="de-DE" dirty="0">
                <a:hlinkClick r:id="rId9"/>
              </a:rPr>
              <a:t>Leone </a:t>
            </a:r>
            <a:r>
              <a:rPr lang="de-DE" dirty="0" err="1">
                <a:hlinkClick r:id="rId9"/>
              </a:rPr>
              <a:t>Spiccia</a:t>
            </a:r>
            <a:r>
              <a:rPr lang="de-DE" i="1" dirty="0"/>
              <a:t>, </a:t>
            </a:r>
            <a:r>
              <a:rPr lang="de-DE" dirty="0">
                <a:hlinkClick r:id="rId10"/>
              </a:rPr>
              <a:t>Martin A. Green</a:t>
            </a:r>
            <a:r>
              <a:rPr lang="de-DE" i="1" dirty="0"/>
              <a:t>, and </a:t>
            </a:r>
            <a:r>
              <a:rPr lang="de-DE" dirty="0">
                <a:hlinkClick r:id="rId11"/>
              </a:rPr>
              <a:t>Ziv </a:t>
            </a:r>
            <a:r>
              <a:rPr lang="de-DE" dirty="0" err="1">
                <a:hlinkClick r:id="rId11"/>
              </a:rPr>
              <a:t>Hameiri</a:t>
            </a:r>
            <a:r>
              <a:rPr lang="de-DE" dirty="0"/>
              <a:t> , "Electro- and </a:t>
            </a:r>
            <a:r>
              <a:rPr lang="de-DE" dirty="0" err="1"/>
              <a:t>photoluminescence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fast </a:t>
            </a:r>
            <a:r>
              <a:rPr lang="de-DE" dirty="0" err="1"/>
              <a:t>screening</a:t>
            </a:r>
            <a:r>
              <a:rPr lang="de-DE" dirty="0"/>
              <a:t> </a:t>
            </a:r>
            <a:r>
              <a:rPr lang="de-DE" dirty="0" err="1"/>
              <a:t>technique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uniformity</a:t>
            </a:r>
            <a:r>
              <a:rPr lang="de-DE" dirty="0"/>
              <a:t> and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degradation</a:t>
            </a:r>
            <a:r>
              <a:rPr lang="de-DE" dirty="0"/>
              <a:t> in planar </a:t>
            </a:r>
            <a:r>
              <a:rPr lang="de-DE" dirty="0" err="1"/>
              <a:t>perovskite</a:t>
            </a:r>
            <a:r>
              <a:rPr lang="de-DE" dirty="0"/>
              <a:t> solar </a:t>
            </a:r>
            <a:r>
              <a:rPr lang="de-DE" dirty="0" err="1"/>
              <a:t>cells</a:t>
            </a:r>
            <a:r>
              <a:rPr lang="de-DE" dirty="0"/>
              <a:t>", Journal </a:t>
            </a:r>
            <a:r>
              <a:rPr lang="de-DE" dirty="0" err="1"/>
              <a:t>of</a:t>
            </a:r>
            <a:r>
              <a:rPr lang="de-DE" dirty="0"/>
              <a:t> Applied Physics 120, 035702 (2016) </a:t>
            </a:r>
            <a:r>
              <a:rPr lang="de-DE" dirty="0">
                <a:hlinkClick r:id="rId12"/>
              </a:rPr>
              <a:t>https://doi.org/10.1063/1.4956436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38DA33-E035-47E0-9922-6DB7247F8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403334-3FED-4A86-A32D-48BB9AD9AC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B5B14A-CD92-41DF-B921-8B8677D18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8663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9C6E9-D5A3-494C-B819-FF2E8051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P3T_xyz - </a:t>
            </a:r>
            <a:r>
              <a:rPr lang="de-DE" dirty="0" err="1"/>
              <a:t>Gxy</a:t>
            </a:r>
            <a:r>
              <a:rPr lang="de-DE" dirty="0"/>
              <a:t>- Zelle XY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FD597-0F09-4CC4-A61B-6DF42549362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1153" y="1260000"/>
            <a:ext cx="5688760" cy="4860000"/>
          </a:xfrm>
        </p:spPr>
        <p:txBody>
          <a:bodyPr/>
          <a:lstStyle/>
          <a:p>
            <a:r>
              <a:rPr lang="de-DE" dirty="0" err="1"/>
              <a:t>test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AE24BA-85B2-4153-99DD-6EE756401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8E7A44-85FF-4963-9CC0-388689B680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04.11.2021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5B9C53-B30E-4520-83B3-FCAA98ACCD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6997CEA4-1C8A-41D3-804D-2C29E26AAAC6}"/>
              </a:ext>
            </a:extLst>
          </p:cNvPr>
          <p:cNvSpPr/>
          <p:nvPr/>
        </p:nvSpPr>
        <p:spPr>
          <a:xfrm rot="16200000">
            <a:off x="3146614" y="892415"/>
            <a:ext cx="143435" cy="518160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00" dirty="0"/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F1CB480D-F9EE-43D1-BDB1-DCB7EC724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552183"/>
              </p:ext>
            </p:extLst>
          </p:nvPr>
        </p:nvGraphicFramePr>
        <p:xfrm>
          <a:off x="7027143" y="3781648"/>
          <a:ext cx="4320000" cy="22662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52348201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272163159"/>
                    </a:ext>
                  </a:extLst>
                </a:gridCol>
              </a:tblGrid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84118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Isc</a:t>
                      </a:r>
                      <a:r>
                        <a:rPr lang="de-DE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599572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Jsc</a:t>
                      </a:r>
                      <a:r>
                        <a:rPr lang="de-DE" dirty="0"/>
                        <a:t> (mA/cm^2)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491798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Voc</a:t>
                      </a:r>
                      <a:r>
                        <a:rPr lang="de-DE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172320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170705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784488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46803312-EDCB-48F2-85BB-0F2CF94612F8}"/>
              </a:ext>
            </a:extLst>
          </p:cNvPr>
          <p:cNvSpPr txBox="1"/>
          <p:nvPr/>
        </p:nvSpPr>
        <p:spPr>
          <a:xfrm>
            <a:off x="381840" y="3284531"/>
            <a:ext cx="224117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100" i="0" dirty="0"/>
              <a:t>EL Aufnahme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1AD931-3367-41CD-A117-6096F1C50A48}"/>
              </a:ext>
            </a:extLst>
          </p:cNvPr>
          <p:cNvSpPr txBox="1"/>
          <p:nvPr/>
        </p:nvSpPr>
        <p:spPr>
          <a:xfrm>
            <a:off x="3386698" y="3290027"/>
            <a:ext cx="224117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100" dirty="0"/>
              <a:t>Kamerabild</a:t>
            </a:r>
            <a:endParaRPr lang="de-DE" sz="1100" i="0" dirty="0"/>
          </a:p>
        </p:txBody>
      </p:sp>
    </p:spTree>
    <p:extLst>
      <p:ext uri="{BB962C8B-B14F-4D97-AF65-F5344CB8AC3E}">
        <p14:creationId xmlns:p14="http://schemas.microsoft.com/office/powerpoint/2010/main" val="1813450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20654-D454-4282-A4E9-D1F0AEE4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8625C-691A-43B6-838E-676CD0574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31954E-4E17-4896-B4E4-9FA85FA401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347592-831D-4AA7-9C8A-0B8707AF5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2C79DFB-01DF-40BD-9C65-DB5E4826FD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725025" y="1129549"/>
            <a:ext cx="2131543" cy="2520000"/>
          </a:xfrm>
        </p:spPr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6A92D34-3315-4FDC-8939-B5E59370783D}"/>
              </a:ext>
            </a:extLst>
          </p:cNvPr>
          <p:cNvSpPr/>
          <p:nvPr/>
        </p:nvSpPr>
        <p:spPr>
          <a:xfrm>
            <a:off x="5984686" y="1129554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EEFB0D4-561E-49DE-86B7-F9FC1AACAE42}"/>
              </a:ext>
            </a:extLst>
          </p:cNvPr>
          <p:cNvSpPr/>
          <p:nvPr/>
        </p:nvSpPr>
        <p:spPr>
          <a:xfrm>
            <a:off x="9725025" y="1129552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48C834-9607-4DAA-8BE7-D6C268EF5BDC}"/>
              </a:ext>
            </a:extLst>
          </p:cNvPr>
          <p:cNvSpPr/>
          <p:nvPr/>
        </p:nvSpPr>
        <p:spPr>
          <a:xfrm rot="16200000">
            <a:off x="5110169" y="2004068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0FE2D80-07C3-4EEC-A4E3-60A49698ACAB}"/>
              </a:ext>
            </a:extLst>
          </p:cNvPr>
          <p:cNvSpPr txBox="1">
            <a:spLocks/>
          </p:cNvSpPr>
          <p:nvPr/>
        </p:nvSpPr>
        <p:spPr>
          <a:xfrm>
            <a:off x="9725025" y="3649550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D383764-AAFD-4297-8456-AB78D44F6EE3}"/>
              </a:ext>
            </a:extLst>
          </p:cNvPr>
          <p:cNvSpPr/>
          <p:nvPr/>
        </p:nvSpPr>
        <p:spPr>
          <a:xfrm>
            <a:off x="5984686" y="3649555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B0BD7B9-6CAE-4431-B052-A507E29A8293}"/>
              </a:ext>
            </a:extLst>
          </p:cNvPr>
          <p:cNvSpPr/>
          <p:nvPr/>
        </p:nvSpPr>
        <p:spPr>
          <a:xfrm>
            <a:off x="9725025" y="3649553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08F1F1A-2433-479E-BD35-73D8E100F269}"/>
              </a:ext>
            </a:extLst>
          </p:cNvPr>
          <p:cNvSpPr/>
          <p:nvPr/>
        </p:nvSpPr>
        <p:spPr>
          <a:xfrm rot="16200000">
            <a:off x="5110169" y="4524069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0D5A343-D7DD-4FCF-90C2-F8AA7F6F7302}"/>
              </a:ext>
            </a:extLst>
          </p:cNvPr>
          <p:cNvSpPr txBox="1">
            <a:spLocks/>
          </p:cNvSpPr>
          <p:nvPr/>
        </p:nvSpPr>
        <p:spPr>
          <a:xfrm>
            <a:off x="3861614" y="1129540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0BD2330-3A85-453E-A7CA-E0DC983A5A6A}"/>
              </a:ext>
            </a:extLst>
          </p:cNvPr>
          <p:cNvSpPr/>
          <p:nvPr/>
        </p:nvSpPr>
        <p:spPr>
          <a:xfrm>
            <a:off x="121275" y="1129545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4D2A2D1-90DC-4CBB-AB9C-0EAD55554D41}"/>
              </a:ext>
            </a:extLst>
          </p:cNvPr>
          <p:cNvSpPr/>
          <p:nvPr/>
        </p:nvSpPr>
        <p:spPr>
          <a:xfrm>
            <a:off x="3855264" y="1129543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6166F86-C4F1-42FE-8975-F6F98C451CC0}"/>
              </a:ext>
            </a:extLst>
          </p:cNvPr>
          <p:cNvSpPr/>
          <p:nvPr/>
        </p:nvSpPr>
        <p:spPr>
          <a:xfrm rot="16200000">
            <a:off x="-753242" y="2004059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4F6F2155-FD95-45C5-9114-65DC1121D74A}"/>
              </a:ext>
            </a:extLst>
          </p:cNvPr>
          <p:cNvSpPr txBox="1">
            <a:spLocks/>
          </p:cNvSpPr>
          <p:nvPr/>
        </p:nvSpPr>
        <p:spPr>
          <a:xfrm>
            <a:off x="3853143" y="3649529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E6EB224-BAB4-4D8A-A39C-ECB37B7B8611}"/>
              </a:ext>
            </a:extLst>
          </p:cNvPr>
          <p:cNvSpPr/>
          <p:nvPr/>
        </p:nvSpPr>
        <p:spPr>
          <a:xfrm>
            <a:off x="112804" y="3649534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795E9D0-FEFD-4A29-BDBC-1C8B4EDFAADC}"/>
              </a:ext>
            </a:extLst>
          </p:cNvPr>
          <p:cNvSpPr/>
          <p:nvPr/>
        </p:nvSpPr>
        <p:spPr>
          <a:xfrm>
            <a:off x="3853143" y="3649532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18D5E69-6AE1-4FDD-B632-C3FAB59E7F05}"/>
              </a:ext>
            </a:extLst>
          </p:cNvPr>
          <p:cNvSpPr/>
          <p:nvPr/>
        </p:nvSpPr>
        <p:spPr>
          <a:xfrm rot="16200000">
            <a:off x="-761713" y="4524048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</p:spTree>
    <p:extLst>
      <p:ext uri="{BB962C8B-B14F-4D97-AF65-F5344CB8AC3E}">
        <p14:creationId xmlns:p14="http://schemas.microsoft.com/office/powerpoint/2010/main" val="667947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59F70D61-F1C7-4B13-B9E2-99C4C2F17B5A}"/>
              </a:ext>
            </a:extLst>
          </p:cNvPr>
          <p:cNvSpPr/>
          <p:nvPr/>
        </p:nvSpPr>
        <p:spPr>
          <a:xfrm rot="16200000">
            <a:off x="5036184" y="4780812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04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BA82733-4D37-4A2F-A853-015A34BD4760}"/>
              </a:ext>
            </a:extLst>
          </p:cNvPr>
          <p:cNvSpPr/>
          <p:nvPr/>
        </p:nvSpPr>
        <p:spPr>
          <a:xfrm rot="16200000">
            <a:off x="5036184" y="2149145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3C90A0B-5F20-4AC9-AD81-2FBA6CDCE1FC}"/>
              </a:ext>
            </a:extLst>
          </p:cNvPr>
          <p:cNvSpPr/>
          <p:nvPr/>
        </p:nvSpPr>
        <p:spPr>
          <a:xfrm rot="16200000">
            <a:off x="-856048" y="4764786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03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08980A4-B908-4965-A800-1BA07A4F7E07}"/>
              </a:ext>
            </a:extLst>
          </p:cNvPr>
          <p:cNvSpPr/>
          <p:nvPr/>
        </p:nvSpPr>
        <p:spPr>
          <a:xfrm rot="16200000">
            <a:off x="-856048" y="2142827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273E9-4E87-43B5-9AE8-DA35A27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P3T_XYZ – GXXXX – Zelle 007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106571-300C-43D6-A669-DEBD44660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243B86-C877-4939-B090-30C6414946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D9C7B6-2070-4413-B38C-CF978D2A2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A45AC31-F320-4480-9B6C-F3A53C2F2291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92375" y="3703130"/>
            <a:ext cx="118072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E7473F5-BFA4-4635-9E70-05F168338514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096000" y="1088259"/>
            <a:ext cx="0" cy="52297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4313CEE0-607C-4508-B6F4-456AB6BB0A34}"/>
              </a:ext>
            </a:extLst>
          </p:cNvPr>
          <p:cNvSpPr/>
          <p:nvPr/>
        </p:nvSpPr>
        <p:spPr>
          <a:xfrm>
            <a:off x="192375" y="1088259"/>
            <a:ext cx="11807250" cy="5229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B3FAB685-71DC-426C-A96C-05A59B2687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18811" y="1077775"/>
            <a:ext cx="2977181" cy="2625349"/>
          </a:xfrm>
        </p:spPr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C3710170-472B-403E-9BAD-6CF4C8BFE021}"/>
              </a:ext>
            </a:extLst>
          </p:cNvPr>
          <p:cNvSpPr txBox="1">
            <a:spLocks/>
          </p:cNvSpPr>
          <p:nvPr/>
        </p:nvSpPr>
        <p:spPr>
          <a:xfrm>
            <a:off x="3181584" y="3697891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0DCC0B65-D97A-4C81-A647-29AF337A967A}"/>
              </a:ext>
            </a:extLst>
          </p:cNvPr>
          <p:cNvSpPr txBox="1">
            <a:spLocks/>
          </p:cNvSpPr>
          <p:nvPr/>
        </p:nvSpPr>
        <p:spPr>
          <a:xfrm>
            <a:off x="9011044" y="1095655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Hi</a:t>
            </a:r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852CB860-980C-4DC8-A164-86197055E2B5}"/>
              </a:ext>
            </a:extLst>
          </p:cNvPr>
          <p:cNvSpPr txBox="1">
            <a:spLocks/>
          </p:cNvSpPr>
          <p:nvPr/>
        </p:nvSpPr>
        <p:spPr>
          <a:xfrm>
            <a:off x="9010408" y="3706828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graphicFrame>
        <p:nvGraphicFramePr>
          <p:cNvPr id="17" name="Inhaltsplatzhalter 31">
            <a:extLst>
              <a:ext uri="{FF2B5EF4-FFF2-40B4-BE49-F238E27FC236}">
                <a16:creationId xmlns:a16="http://schemas.microsoft.com/office/drawing/2014/main" id="{CF38F1E9-B3E1-4E0B-BF50-AFD2B10180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1276873"/>
              </p:ext>
            </p:extLst>
          </p:nvPr>
        </p:nvGraphicFramePr>
        <p:xfrm>
          <a:off x="3495142" y="1600200"/>
          <a:ext cx="2538085" cy="16764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Isc</a:t>
                      </a:r>
                      <a:r>
                        <a:rPr lang="de-DE" sz="1600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4808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0" name="Inhaltsplatzhalter 31">
            <a:extLst>
              <a:ext uri="{FF2B5EF4-FFF2-40B4-BE49-F238E27FC236}">
                <a16:creationId xmlns:a16="http://schemas.microsoft.com/office/drawing/2014/main" id="{4F1F4C65-09A1-4A32-AEA3-84A5DD97D8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9682618"/>
              </p:ext>
            </p:extLst>
          </p:nvPr>
        </p:nvGraphicFramePr>
        <p:xfrm>
          <a:off x="3495141" y="4233462"/>
          <a:ext cx="2538085" cy="18288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dirty="0" err="1"/>
                        <a:t>Isc</a:t>
                      </a:r>
                      <a:r>
                        <a:rPr lang="de-DE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4808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dirty="0" err="1"/>
                        <a:t>Jsc</a:t>
                      </a:r>
                      <a:r>
                        <a:rPr lang="de-DE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dirty="0" err="1"/>
                        <a:t>Voc</a:t>
                      </a:r>
                      <a:r>
                        <a:rPr lang="de-DE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1" name="Inhaltsplatzhalter 31">
            <a:extLst>
              <a:ext uri="{FF2B5EF4-FFF2-40B4-BE49-F238E27FC236}">
                <a16:creationId xmlns:a16="http://schemas.microsoft.com/office/drawing/2014/main" id="{0BB86618-5147-44A6-A649-2B2723B7EE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3056615"/>
              </p:ext>
            </p:extLst>
          </p:nvPr>
        </p:nvGraphicFramePr>
        <p:xfrm>
          <a:off x="9386957" y="1600200"/>
          <a:ext cx="2538085" cy="16764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Isc</a:t>
                      </a:r>
                      <a:r>
                        <a:rPr lang="de-DE" sz="1600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4808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2" name="Inhaltsplatzhalter 31">
            <a:extLst>
              <a:ext uri="{FF2B5EF4-FFF2-40B4-BE49-F238E27FC236}">
                <a16:creationId xmlns:a16="http://schemas.microsoft.com/office/drawing/2014/main" id="{8C30BB3D-1210-41A5-BA82-DEBF7B74E7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7742428"/>
              </p:ext>
            </p:extLst>
          </p:nvPr>
        </p:nvGraphicFramePr>
        <p:xfrm>
          <a:off x="9386956" y="4215071"/>
          <a:ext cx="2538085" cy="18288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Isc</a:t>
                      </a:r>
                      <a:r>
                        <a:rPr lang="de-DE" sz="1600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4808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371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3C647E-4377-4D89-83F0-B44E6344D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B594D3-1F24-4CAC-8661-ACFF8BC1CD5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DE3CD5-A13C-4149-8729-5E6C772B5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B5A81A-51E6-4343-B197-1D11637531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922DF0-55CE-42A0-9450-E7A76BC23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8777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6E724E-5268-4450-97D6-47498B05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 Objektive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40C5B9-724E-454C-B247-973F4052EA6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Gerade eingebaut: Pentax C2514-M(KP) (Minimaler Abstand 25cm)</a:t>
            </a:r>
          </a:p>
          <a:p>
            <a:r>
              <a:rPr lang="de-DE" dirty="0"/>
              <a:t>Weitere Objektive vorhanden</a:t>
            </a:r>
          </a:p>
          <a:p>
            <a:r>
              <a:rPr lang="de-DE" dirty="0" err="1"/>
              <a:t>Brennweitenverdoppler</a:t>
            </a:r>
            <a:endParaRPr lang="de-DE" dirty="0"/>
          </a:p>
          <a:p>
            <a:r>
              <a:rPr lang="de-DE" dirty="0"/>
              <a:t>Wie Auflösung verbessern?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B6E003-EED4-4AA2-8571-FA81C5B73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2BD9B7-ACDC-44FF-A7CA-FBF0FEE456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D47C5F-D918-4324-BD5C-7BE29FF02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3D23A378-B313-49EE-A50D-595036294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750004"/>
              </p:ext>
            </p:extLst>
          </p:nvPr>
        </p:nvGraphicFramePr>
        <p:xfrm>
          <a:off x="5456023" y="2797288"/>
          <a:ext cx="5599953" cy="28651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71812">
                  <a:extLst>
                    <a:ext uri="{9D8B030D-6E8A-4147-A177-3AD203B41FA5}">
                      <a16:colId xmlns:a16="http://schemas.microsoft.com/office/drawing/2014/main" val="285391431"/>
                    </a:ext>
                  </a:extLst>
                </a:gridCol>
                <a:gridCol w="1748117">
                  <a:extLst>
                    <a:ext uri="{9D8B030D-6E8A-4147-A177-3AD203B41FA5}">
                      <a16:colId xmlns:a16="http://schemas.microsoft.com/office/drawing/2014/main" val="930232265"/>
                    </a:ext>
                  </a:extLst>
                </a:gridCol>
                <a:gridCol w="1264024">
                  <a:extLst>
                    <a:ext uri="{9D8B030D-6E8A-4147-A177-3AD203B41FA5}">
                      <a16:colId xmlns:a16="http://schemas.microsoft.com/office/drawing/2014/main" val="11103481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17166240"/>
                    </a:ext>
                  </a:extLst>
                </a:gridCol>
              </a:tblGrid>
              <a:tr h="369325">
                <a:tc>
                  <a:txBody>
                    <a:bodyPr/>
                    <a:lstStyle/>
                    <a:p>
                      <a:r>
                        <a:rPr lang="de-DE" dirty="0"/>
                        <a:t>Hersteller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Linse Model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956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C2514-M(KP)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7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C3516-M(KP)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583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17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457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555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288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98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8EEB5-2ADC-43C3-BAAE-7BFBDDE73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</p:spPr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 Charge - G1243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8501BA-FD99-46EA-84D6-6C64D14AC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C1E5B3-107F-4B0F-AEC0-CB5B4ABD6D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29.10.2021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4014D67-9896-4057-A038-B0CF3AECDD1C}"/>
              </a:ext>
            </a:extLst>
          </p:cNvPr>
          <p:cNvSpPr txBox="1"/>
          <p:nvPr/>
        </p:nvSpPr>
        <p:spPr>
          <a:xfrm>
            <a:off x="1223116" y="1155469"/>
            <a:ext cx="91371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Zelle 01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16CE228-1957-405C-91A5-0B2BE0BD69DC}"/>
              </a:ext>
            </a:extLst>
          </p:cNvPr>
          <p:cNvSpPr txBox="1"/>
          <p:nvPr/>
        </p:nvSpPr>
        <p:spPr>
          <a:xfrm>
            <a:off x="4492879" y="1155469"/>
            <a:ext cx="91371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Zelle 02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F8CAB6-C59E-4C7F-80B8-A571BFC48D8F}"/>
              </a:ext>
            </a:extLst>
          </p:cNvPr>
          <p:cNvSpPr txBox="1"/>
          <p:nvPr/>
        </p:nvSpPr>
        <p:spPr>
          <a:xfrm>
            <a:off x="7209957" y="1155468"/>
            <a:ext cx="91371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Zelle 03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33EC7C3-690A-43D0-8EDE-09B50F0982D1}"/>
              </a:ext>
            </a:extLst>
          </p:cNvPr>
          <p:cNvSpPr txBox="1"/>
          <p:nvPr/>
        </p:nvSpPr>
        <p:spPr>
          <a:xfrm>
            <a:off x="9927035" y="1155469"/>
            <a:ext cx="91371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Zelle 04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22FB695-5515-478C-B14D-483FA5DCE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8333" y="1463245"/>
            <a:ext cx="3600000" cy="270293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A6E839F-9BF4-43A6-AAD2-BB9066332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3228" y="1413282"/>
            <a:ext cx="3600000" cy="270293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B07BA39-02D0-4AEE-BE64-11A2D49CE1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9684" y="3855770"/>
            <a:ext cx="3600000" cy="270293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C017285-1959-4AEC-B863-BCFCF3227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29442" y="1340442"/>
            <a:ext cx="3600000" cy="270293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03BCD53-9C6A-4A4C-A570-EF54C88470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16704" y="3890623"/>
            <a:ext cx="3600000" cy="270293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D6C7377-0F02-40BD-83A5-6825620E80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5999" y="3876501"/>
            <a:ext cx="3600000" cy="270293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4732DED-7052-4174-9B0A-D61E87FB31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55999" y="1340442"/>
            <a:ext cx="3600000" cy="270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96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59F70D61-F1C7-4B13-B9E2-99C4C2F17B5A}"/>
              </a:ext>
            </a:extLst>
          </p:cNvPr>
          <p:cNvSpPr/>
          <p:nvPr/>
        </p:nvSpPr>
        <p:spPr>
          <a:xfrm rot="16200000">
            <a:off x="5036184" y="4780812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04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BA82733-4D37-4A2F-A853-015A34BD4760}"/>
              </a:ext>
            </a:extLst>
          </p:cNvPr>
          <p:cNvSpPr/>
          <p:nvPr/>
        </p:nvSpPr>
        <p:spPr>
          <a:xfrm rot="16200000">
            <a:off x="5036184" y="2149145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3C90A0B-5F20-4AC9-AD81-2FBA6CDCE1FC}"/>
              </a:ext>
            </a:extLst>
          </p:cNvPr>
          <p:cNvSpPr/>
          <p:nvPr/>
        </p:nvSpPr>
        <p:spPr>
          <a:xfrm rot="16200000">
            <a:off x="-856048" y="4764786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03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08980A4-B908-4965-A800-1BA07A4F7E07}"/>
              </a:ext>
            </a:extLst>
          </p:cNvPr>
          <p:cNvSpPr/>
          <p:nvPr/>
        </p:nvSpPr>
        <p:spPr>
          <a:xfrm rot="16200000">
            <a:off x="-856048" y="2142827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273E9-4E87-43B5-9AE8-DA35A27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-Charge – G1243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106571-300C-43D6-A669-DEBD44660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243B86-C877-4939-B090-30C6414946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D9C7B6-2070-4413-B38C-CF978D2A2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A45AC31-F320-4480-9B6C-F3A53C2F2291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92375" y="3703130"/>
            <a:ext cx="118072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E7473F5-BFA4-4635-9E70-05F168338514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096000" y="1088259"/>
            <a:ext cx="0" cy="52297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4313CEE0-607C-4508-B6F4-456AB6BB0A34}"/>
              </a:ext>
            </a:extLst>
          </p:cNvPr>
          <p:cNvSpPr/>
          <p:nvPr/>
        </p:nvSpPr>
        <p:spPr>
          <a:xfrm>
            <a:off x="192375" y="1088259"/>
            <a:ext cx="11807250" cy="5229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graphicFrame>
        <p:nvGraphicFramePr>
          <p:cNvPr id="17" name="Inhaltsplatzhalter 31">
            <a:extLst>
              <a:ext uri="{FF2B5EF4-FFF2-40B4-BE49-F238E27FC236}">
                <a16:creationId xmlns:a16="http://schemas.microsoft.com/office/drawing/2014/main" id="{CF38F1E9-B3E1-4E0B-BF50-AFD2B10180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2644373"/>
              </p:ext>
            </p:extLst>
          </p:nvPr>
        </p:nvGraphicFramePr>
        <p:xfrm>
          <a:off x="3495142" y="1600200"/>
          <a:ext cx="2538085" cy="16764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54712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99096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Isc</a:t>
                      </a:r>
                      <a:r>
                        <a:rPr lang="de-DE" sz="1600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0,8548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4808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14,01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68,59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10,18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0" name="Inhaltsplatzhalter 31">
            <a:extLst>
              <a:ext uri="{FF2B5EF4-FFF2-40B4-BE49-F238E27FC236}">
                <a16:creationId xmlns:a16="http://schemas.microsoft.com/office/drawing/2014/main" id="{4F1F4C65-09A1-4A32-AEA3-84A5DD97D8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964669"/>
              </p:ext>
            </p:extLst>
          </p:nvPr>
        </p:nvGraphicFramePr>
        <p:xfrm>
          <a:off x="3495141" y="4233462"/>
          <a:ext cx="2538085" cy="16764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599373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938712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Isc</a:t>
                      </a:r>
                      <a:r>
                        <a:rPr lang="de-DE" sz="1600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0,7172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4808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11,76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64,04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7,984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1" name="Inhaltsplatzhalter 31">
            <a:extLst>
              <a:ext uri="{FF2B5EF4-FFF2-40B4-BE49-F238E27FC236}">
                <a16:creationId xmlns:a16="http://schemas.microsoft.com/office/drawing/2014/main" id="{0BB86618-5147-44A6-A649-2B2723B7EE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3484204"/>
              </p:ext>
            </p:extLst>
          </p:nvPr>
        </p:nvGraphicFramePr>
        <p:xfrm>
          <a:off x="9386957" y="1600200"/>
          <a:ext cx="2538085" cy="16764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559717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978368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Isc</a:t>
                      </a:r>
                      <a:r>
                        <a:rPr lang="de-DE" sz="1600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0,8203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4808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13,45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67,73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9,665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2" name="Inhaltsplatzhalter 31">
            <a:extLst>
              <a:ext uri="{FF2B5EF4-FFF2-40B4-BE49-F238E27FC236}">
                <a16:creationId xmlns:a16="http://schemas.microsoft.com/office/drawing/2014/main" id="{8C30BB3D-1210-41A5-BA82-DEBF7B74E7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1104534"/>
              </p:ext>
            </p:extLst>
          </p:nvPr>
        </p:nvGraphicFramePr>
        <p:xfrm>
          <a:off x="9386956" y="4215071"/>
          <a:ext cx="2538085" cy="16764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546655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991430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Isc</a:t>
                      </a:r>
                      <a:r>
                        <a:rPr lang="de-DE" sz="1600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0,3189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4808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5,227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4,376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29,91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0,007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pic>
        <p:nvPicPr>
          <p:cNvPr id="23" name="Grafik 22">
            <a:extLst>
              <a:ext uri="{FF2B5EF4-FFF2-40B4-BE49-F238E27FC236}">
                <a16:creationId xmlns:a16="http://schemas.microsoft.com/office/drawing/2014/main" id="{FA3AB415-0A87-4FDB-9C3A-7F1C60999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967" y="1187966"/>
            <a:ext cx="3203162" cy="240498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FDD553D4-03DB-40C5-9A23-EB20F7785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9988" y="1029143"/>
            <a:ext cx="3600000" cy="2702932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67BF7C65-6D64-435A-835C-1CA55CD9D7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223" y="3633528"/>
            <a:ext cx="3600000" cy="2702932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6410C405-8DFC-431A-BF0C-37880F7B06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48836" y="3701587"/>
            <a:ext cx="3600000" cy="270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06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8EEB5-2ADC-43C3-BAAE-7BFBDDE73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</p:spPr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 Charge - </a:t>
            </a:r>
            <a:r>
              <a:rPr lang="de-DE" dirty="0">
                <a:solidFill>
                  <a:srgbClr val="3F739B"/>
                </a:solidFill>
              </a:rPr>
              <a:t>G1243 Z</a:t>
            </a:r>
            <a:r>
              <a:rPr lang="de-DE" dirty="0"/>
              <a:t>elle 02: </a:t>
            </a:r>
            <a:r>
              <a:rPr lang="de-DE" dirty="0" err="1"/>
              <a:t>Exposure</a:t>
            </a:r>
            <a:r>
              <a:rPr lang="de-DE" dirty="0"/>
              <a:t> Time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8501BA-FD99-46EA-84D6-6C64D14AC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C1E5B3-107F-4B0F-AEC0-CB5B4ABD6D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29.10.2021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13DC0FB-C274-4811-BD87-0135062B8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DE7AFC5D-1EFF-4698-A528-78B4BFF46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</p:spPr>
        <p:txBody>
          <a:bodyPr/>
          <a:lstStyle/>
          <a:p>
            <a:r>
              <a:rPr lang="en-US" dirty="0" err="1">
                <a:sym typeface="Wingdings" panose="05000000000000000000" pitchFamily="2" charset="2"/>
              </a:rPr>
              <a:t>Summ</a:t>
            </a:r>
            <a:r>
              <a:rPr lang="en-US" dirty="0">
                <a:sym typeface="Wingdings" panose="05000000000000000000" pitchFamily="2" charset="2"/>
              </a:rPr>
              <a:t>. Signal = Signal </a:t>
            </a:r>
            <a:r>
              <a:rPr lang="en-US" dirty="0" err="1">
                <a:sym typeface="Wingdings" panose="05000000000000000000" pitchFamily="2" charset="2"/>
              </a:rPr>
              <a:t>über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Zelle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integriert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Signal (counts/s) = Sum. Signal/</a:t>
            </a:r>
            <a:r>
              <a:rPr lang="en-US" dirty="0" err="1">
                <a:sym typeface="Wingdings" panose="05000000000000000000" pitchFamily="2" charset="2"/>
              </a:rPr>
              <a:t>ExposureTime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Signal </a:t>
            </a:r>
            <a:r>
              <a:rPr lang="en-US" dirty="0" err="1">
                <a:sym typeface="Wingdings" panose="05000000000000000000" pitchFamily="2" charset="2"/>
              </a:rPr>
              <a:t>konstant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kann</a:t>
            </a:r>
            <a:r>
              <a:rPr lang="en-US" dirty="0">
                <a:sym typeface="Wingdings" panose="05000000000000000000" pitchFamily="2" charset="2"/>
              </a:rPr>
              <a:t> ich also </a:t>
            </a:r>
            <a:r>
              <a:rPr lang="en-US" dirty="0" err="1">
                <a:sym typeface="Wingdings" panose="05000000000000000000" pitchFamily="2" charset="2"/>
              </a:rPr>
              <a:t>Aufnahmen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mit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verschiedenen</a:t>
            </a:r>
            <a:r>
              <a:rPr lang="en-US" dirty="0">
                <a:sym typeface="Wingdings" panose="05000000000000000000" pitchFamily="2" charset="2"/>
              </a:rPr>
              <a:t> Exposure Times </a:t>
            </a:r>
            <a:r>
              <a:rPr lang="en-US" dirty="0" err="1">
                <a:sym typeface="Wingdings" panose="05000000000000000000" pitchFamily="2" charset="2"/>
              </a:rPr>
              <a:t>vergleichen</a:t>
            </a:r>
            <a:r>
              <a:rPr lang="en-US" dirty="0">
                <a:sym typeface="Wingdings" panose="05000000000000000000" pitchFamily="2" charset="2"/>
              </a:rPr>
              <a:t>?</a:t>
            </a:r>
          </a:p>
          <a:p>
            <a:r>
              <a:rPr lang="en-US" b="1" dirty="0" err="1">
                <a:solidFill>
                  <a:srgbClr val="3F739B"/>
                </a:solidFill>
                <a:sym typeface="Wingdings" panose="05000000000000000000" pitchFamily="2" charset="2"/>
              </a:rPr>
              <a:t>Ergebnis</a:t>
            </a:r>
            <a:r>
              <a:rPr lang="en-US" b="1" dirty="0">
                <a:solidFill>
                  <a:srgbClr val="3F739B"/>
                </a:solidFill>
                <a:sym typeface="Wingdings" panose="05000000000000000000" pitchFamily="2" charset="2"/>
              </a:rPr>
              <a:t>:</a:t>
            </a:r>
            <a:r>
              <a:rPr lang="en-US" dirty="0">
                <a:solidFill>
                  <a:srgbClr val="3F739B"/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en-US" dirty="0">
                <a:sym typeface="Wingdings" panose="05000000000000000000" pitchFamily="2" charset="2"/>
              </a:rPr>
              <a:t>Je </a:t>
            </a:r>
            <a:r>
              <a:rPr lang="en-US" dirty="0" err="1">
                <a:sym typeface="Wingdings" panose="05000000000000000000" pitchFamily="2" charset="2"/>
              </a:rPr>
              <a:t>länger</a:t>
            </a:r>
            <a:r>
              <a:rPr lang="en-US" dirty="0">
                <a:sym typeface="Wingdings" panose="05000000000000000000" pitchFamily="2" charset="2"/>
              </a:rPr>
              <a:t> die Exposure Time, </a:t>
            </a:r>
            <a:r>
              <a:rPr lang="en-US" dirty="0" err="1">
                <a:sym typeface="Wingdings" panose="05000000000000000000" pitchFamily="2" charset="2"/>
              </a:rPr>
              <a:t>desto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stabiler</a:t>
            </a:r>
            <a:r>
              <a:rPr lang="en-US" dirty="0">
                <a:sym typeface="Wingdings" panose="05000000000000000000" pitchFamily="2" charset="2"/>
              </a:rPr>
              <a:t> das </a:t>
            </a:r>
            <a:r>
              <a:rPr lang="en-US" dirty="0" err="1">
                <a:sym typeface="Wingdings" panose="05000000000000000000" pitchFamily="2" charset="2"/>
              </a:rPr>
              <a:t>Ergebnis</a:t>
            </a:r>
            <a:r>
              <a:rPr lang="en-US" dirty="0">
                <a:sym typeface="Wingdings" panose="05000000000000000000" pitchFamily="2" charset="2"/>
              </a:rPr>
              <a:t>. </a:t>
            </a:r>
            <a:r>
              <a:rPr lang="en-US" dirty="0" err="1">
                <a:sym typeface="Wingdings" panose="05000000000000000000" pitchFamily="2" charset="2"/>
              </a:rPr>
              <a:t>Grundsätzlich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Bilder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jedoch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vergleichbar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Gilt </a:t>
            </a:r>
            <a:r>
              <a:rPr lang="en-US" dirty="0" err="1">
                <a:sym typeface="Wingdings" panose="05000000000000000000" pitchFamily="2" charset="2"/>
              </a:rPr>
              <a:t>auch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für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verschiedene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Spannungen</a:t>
            </a:r>
            <a:r>
              <a:rPr lang="en-US" dirty="0">
                <a:sym typeface="Wingdings" panose="05000000000000000000" pitchFamily="2" charset="2"/>
              </a:rPr>
              <a:t>. </a:t>
            </a:r>
            <a:r>
              <a:rPr lang="en-US" dirty="0" err="1">
                <a:sym typeface="Wingdings" panose="05000000000000000000" pitchFamily="2" charset="2"/>
              </a:rPr>
              <a:t>Konsistenz</a:t>
            </a:r>
            <a:r>
              <a:rPr lang="en-US" dirty="0">
                <a:sym typeface="Wingdings" panose="05000000000000000000" pitchFamily="2" charset="2"/>
              </a:rPr>
              <a:t>!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03FF335-B901-49DE-85F2-E57C6D944A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649256"/>
              </p:ext>
            </p:extLst>
          </p:nvPr>
        </p:nvGraphicFramePr>
        <p:xfrm>
          <a:off x="192087" y="1748118"/>
          <a:ext cx="5913850" cy="3697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16666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BA42F8-05AA-4AB8-A866-1FE53E904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Messung wie auf vorheriger Folie, nur normiert</a:t>
            </a:r>
          </a:p>
          <a:p>
            <a:r>
              <a:rPr lang="de-DE" dirty="0"/>
              <a:t>1,1 V stärkster Anstieg</a:t>
            </a:r>
          </a:p>
          <a:p>
            <a:r>
              <a:rPr lang="de-DE" dirty="0"/>
              <a:t>1,3 V geringsten Anstieg</a:t>
            </a:r>
          </a:p>
          <a:p>
            <a:r>
              <a:rPr lang="de-DE" dirty="0"/>
              <a:t>1,1 V ist auf Wert bei höheren </a:t>
            </a:r>
            <a:r>
              <a:rPr lang="de-DE" dirty="0" err="1"/>
              <a:t>Exp</a:t>
            </a:r>
            <a:r>
              <a:rPr lang="de-DE" dirty="0"/>
              <a:t> Time normiert, daher noch nicht bei 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20198E-7278-4963-AA6C-3B886D3C2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9618764-68B7-4D81-8E99-0B8779E91E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08.11.2021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1DFC76D-0365-491A-B2D8-F92525B612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4715D790-56B4-42FB-A147-4279734675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7524957"/>
              </p:ext>
            </p:extLst>
          </p:nvPr>
        </p:nvGraphicFramePr>
        <p:xfrm>
          <a:off x="192087" y="1217175"/>
          <a:ext cx="5796000" cy="4902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el 1">
            <a:extLst>
              <a:ext uri="{FF2B5EF4-FFF2-40B4-BE49-F238E27FC236}">
                <a16:creationId xmlns:a16="http://schemas.microsoft.com/office/drawing/2014/main" id="{BA8397D5-3CA3-453B-BCF2-F18C6C3BC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179388"/>
            <a:ext cx="9532937" cy="839787"/>
          </a:xfrm>
        </p:spPr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 Charge - </a:t>
            </a:r>
            <a:r>
              <a:rPr lang="de-DE" dirty="0">
                <a:solidFill>
                  <a:srgbClr val="3F739B"/>
                </a:solidFill>
              </a:rPr>
              <a:t>G1243 Z</a:t>
            </a:r>
            <a:r>
              <a:rPr lang="de-DE" dirty="0"/>
              <a:t>elle 02: </a:t>
            </a:r>
            <a:r>
              <a:rPr lang="de-DE" dirty="0" err="1"/>
              <a:t>Exposure</a:t>
            </a:r>
            <a:r>
              <a:rPr lang="de-DE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16021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7B96EC-3008-45EC-8D32-59219C21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 Charge - </a:t>
            </a:r>
            <a:r>
              <a:rPr lang="de-DE" dirty="0">
                <a:solidFill>
                  <a:srgbClr val="3F739B"/>
                </a:solidFill>
              </a:rPr>
              <a:t>G1243 Z</a:t>
            </a:r>
            <a:r>
              <a:rPr lang="de-DE" dirty="0"/>
              <a:t>elle 02: </a:t>
            </a:r>
            <a:r>
              <a:rPr lang="de-DE" dirty="0" err="1"/>
              <a:t>Exposure</a:t>
            </a:r>
            <a:r>
              <a:rPr lang="de-DE" dirty="0"/>
              <a:t> Time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A8A2D3-1595-4D1E-A0A0-6FBCB6E62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Exposure</a:t>
            </a:r>
            <a:r>
              <a:rPr lang="de-DE" dirty="0"/>
              <a:t> Zeit zufällig geändert</a:t>
            </a:r>
          </a:p>
          <a:p>
            <a:r>
              <a:rPr lang="de-DE" dirty="0"/>
              <a:t>Werte streuen um Bereich, besonders wenn ein Wert öfter gemessen wird</a:t>
            </a:r>
          </a:p>
          <a:p>
            <a:r>
              <a:rPr lang="de-DE" dirty="0"/>
              <a:t>Bis auf Unsicherheit kann </a:t>
            </a:r>
            <a:r>
              <a:rPr lang="de-DE" dirty="0" err="1"/>
              <a:t>counts</a:t>
            </a:r>
            <a:r>
              <a:rPr lang="de-DE" dirty="0"/>
              <a:t>/s so bestimmt werden</a:t>
            </a:r>
          </a:p>
          <a:p>
            <a:r>
              <a:rPr lang="de-DE" dirty="0"/>
              <a:t>Kodak CCD </a:t>
            </a:r>
            <a:r>
              <a:rPr lang="de-DE" dirty="0" err="1"/>
              <a:t>manual</a:t>
            </a:r>
            <a:r>
              <a:rPr lang="de-DE" dirty="0"/>
              <a:t>: „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linearly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on </a:t>
            </a:r>
            <a:r>
              <a:rPr lang="de-DE" dirty="0" err="1"/>
              <a:t>exposure</a:t>
            </a:r>
            <a:r>
              <a:rPr lang="de-DE" dirty="0"/>
              <a:t> time“</a:t>
            </a:r>
          </a:p>
          <a:p>
            <a:r>
              <a:rPr lang="de-DE" dirty="0"/>
              <a:t>Unsicherheit:</a:t>
            </a:r>
          </a:p>
          <a:p>
            <a:pPr lvl="1"/>
            <a:r>
              <a:rPr lang="de-DE" dirty="0"/>
              <a:t>??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E2BA6A-4707-43B6-B9A9-526D6C787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2E0A005-E655-4D46-832B-CF9D68094F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08.11.2021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4EBC7A3-1B1E-4E45-839B-ADFFA2396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7E31E517-ED0D-4EAE-84F4-DEC1CCF167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9055663"/>
              </p:ext>
            </p:extLst>
          </p:nvPr>
        </p:nvGraphicFramePr>
        <p:xfrm>
          <a:off x="192088" y="1087977"/>
          <a:ext cx="5689938" cy="2839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7E31E517-ED0D-4EAE-84F4-DEC1CCF167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2254082"/>
              </p:ext>
            </p:extLst>
          </p:nvPr>
        </p:nvGraphicFramePr>
        <p:xfrm>
          <a:off x="192088" y="3605349"/>
          <a:ext cx="5903912" cy="2514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3F00AACC-D2C5-4898-946A-C95B6A4B266F}"/>
              </a:ext>
            </a:extLst>
          </p:cNvPr>
          <p:cNvSpPr/>
          <p:nvPr/>
        </p:nvSpPr>
        <p:spPr>
          <a:xfrm>
            <a:off x="4297680" y="2035922"/>
            <a:ext cx="862149" cy="15066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F570E23-D180-4D9D-9128-19A7CF033ED2}"/>
              </a:ext>
            </a:extLst>
          </p:cNvPr>
          <p:cNvCxnSpPr/>
          <p:nvPr/>
        </p:nvCxnSpPr>
        <p:spPr>
          <a:xfrm flipV="1">
            <a:off x="5159829" y="2325189"/>
            <a:ext cx="1410788" cy="46405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474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AAFC0-CF3A-48E5-9637-85A6494F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Exposure</a:t>
            </a:r>
            <a:r>
              <a:rPr lang="de-DE" dirty="0"/>
              <a:t> Time Messung ohne Probe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C6BFE-6DFB-4ECD-BBA6-AE84FA9D3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Messung vom 29.10.2021 wiederholt, nur </a:t>
            </a:r>
            <a:r>
              <a:rPr lang="de-DE" dirty="0" err="1"/>
              <a:t>Exposure</a:t>
            </a:r>
            <a:r>
              <a:rPr lang="de-DE" dirty="0"/>
              <a:t> Time zufällig ausgewählt.</a:t>
            </a:r>
          </a:p>
          <a:p>
            <a:r>
              <a:rPr lang="de-DE" dirty="0"/>
              <a:t>Verlauf ist vergleichbar: Steigender Wert bei kleinen </a:t>
            </a:r>
            <a:r>
              <a:rPr lang="de-DE" dirty="0" err="1"/>
              <a:t>exposure</a:t>
            </a:r>
            <a:r>
              <a:rPr lang="de-DE" dirty="0"/>
              <a:t> Times</a:t>
            </a:r>
          </a:p>
          <a:p>
            <a:r>
              <a:rPr lang="de-DE" dirty="0"/>
              <a:t>Begründung: Kleine Wert – ich extrapoliere meine Messzahl auf 1 s, daher sollte die Abweichung/ der Fehler ebenfalls *</a:t>
            </a:r>
            <a:r>
              <a:rPr lang="de-DE" dirty="0" err="1"/>
              <a:t>Exposure</a:t>
            </a:r>
            <a:r>
              <a:rPr lang="de-DE" dirty="0"/>
              <a:t> Time steigen</a:t>
            </a:r>
          </a:p>
          <a:p>
            <a:r>
              <a:rPr lang="de-DE" dirty="0"/>
              <a:t>Fazit: Bei den </a:t>
            </a:r>
            <a:r>
              <a:rPr lang="de-DE" dirty="0" err="1"/>
              <a:t>Perovskitzellen</a:t>
            </a:r>
            <a:r>
              <a:rPr lang="de-DE" dirty="0"/>
              <a:t> passieren trotzdem noch komische Dinge.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399066-E6E6-4F85-98A9-E5F6EB849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923365F-4FD1-46D6-9E06-0DCB8C6797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08.11.2021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60C3708-F9C0-42D1-8D33-BB238D94F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14FD43CC-8573-4127-8E1B-1CBD68206B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5535698"/>
              </p:ext>
            </p:extLst>
          </p:nvPr>
        </p:nvGraphicFramePr>
        <p:xfrm>
          <a:off x="688325" y="1260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67729B5C-F856-4DDB-8189-B90172424B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4825889"/>
              </p:ext>
            </p:extLst>
          </p:nvPr>
        </p:nvGraphicFramePr>
        <p:xfrm>
          <a:off x="688325" y="3789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69246089"/>
      </p:ext>
    </p:extLst>
  </p:cSld>
  <p:clrMapOvr>
    <a:masterClrMapping/>
  </p:clrMapOvr>
</p:sld>
</file>

<file path=ppt/theme/theme1.xml><?xml version="1.0" encoding="utf-8"?>
<a:theme xmlns:a="http://schemas.openxmlformats.org/drawingml/2006/main" name="1_121111_ISFH_Folienvorlage_08">
  <a:themeElements>
    <a:clrScheme name="120928_ISFH">
      <a:dk1>
        <a:srgbClr val="000000"/>
      </a:dk1>
      <a:lt1>
        <a:srgbClr val="FFFFFF"/>
      </a:lt1>
      <a:dk2>
        <a:srgbClr val="3F739B"/>
      </a:dk2>
      <a:lt2>
        <a:srgbClr val="FFFFFF"/>
      </a:lt2>
      <a:accent1>
        <a:srgbClr val="3F739B"/>
      </a:accent1>
      <a:accent2>
        <a:srgbClr val="FDA023"/>
      </a:accent2>
      <a:accent3>
        <a:srgbClr val="4A7D2C"/>
      </a:accent3>
      <a:accent4>
        <a:srgbClr val="E78B80"/>
      </a:accent4>
      <a:accent5>
        <a:srgbClr val="EB5605"/>
      </a:accent5>
      <a:accent6>
        <a:srgbClr val="B9CA1A"/>
      </a:accent6>
      <a:hlink>
        <a:srgbClr val="3F739B"/>
      </a:hlink>
      <a:folHlink>
        <a:srgbClr val="3F739B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accent1"/>
            </a:solidFill>
            <a:sym typeface="Wingdings" pitchFamily="2" charset="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spAutoFit/>
      </a:bodyPr>
      <a:lstStyle>
        <a:defPPr algn="l">
          <a:defRPr sz="2000" i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509_ISFH_Folienmaster_16zu9_Seitenzahlen.potx" id="{6415A28A-D417-4798-BA05-BE22EB325F59}" vid="{29EB36E3-F670-4477-98C6-A2244DDAB9D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190509_ISFH_Folienmaster_16zu9_Seitenzahlen</Template>
  <TotalTime>0</TotalTime>
  <Words>1788</Words>
  <Application>Microsoft Office PowerPoint</Application>
  <PresentationFormat>Breitbild</PresentationFormat>
  <Paragraphs>482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Symbol</vt:lpstr>
      <vt:lpstr>Wingdings</vt:lpstr>
      <vt:lpstr>1_121111_ISFH_Folienvorlage_08</vt:lpstr>
      <vt:lpstr>PowerPoint-Präsentation</vt:lpstr>
      <vt:lpstr>EL Basics</vt:lpstr>
      <vt:lpstr>EL Objektive</vt:lpstr>
      <vt:lpstr>Ref Charge - G1243</vt:lpstr>
      <vt:lpstr>Ref-Charge – G1243</vt:lpstr>
      <vt:lpstr>Ref Charge - G1243 Zelle 02: Exposure Time</vt:lpstr>
      <vt:lpstr>Ref Charge - G1243 Zelle 02: Exposure Time</vt:lpstr>
      <vt:lpstr>Ref Charge - G1243 Zelle 02: Exposure Time</vt:lpstr>
      <vt:lpstr>Exposure Time Messung ohne Probe</vt:lpstr>
      <vt:lpstr>Ref Charge - G1243 Zelle 02: Konsistenz</vt:lpstr>
      <vt:lpstr>Ref Charge - G1243</vt:lpstr>
      <vt:lpstr>Signal-Spannungs Kennlinie</vt:lpstr>
      <vt:lpstr>G1243 – Zelle 01</vt:lpstr>
      <vt:lpstr>Ref Charge – G1331</vt:lpstr>
      <vt:lpstr>Ref-Charge G1331: Zelle 02</vt:lpstr>
      <vt:lpstr>Ref Charge - G1331</vt:lpstr>
      <vt:lpstr>G1331, G1243: EL und S-Shape Vergleich</vt:lpstr>
      <vt:lpstr>G1331- Zelle 01</vt:lpstr>
      <vt:lpstr>Ref_Charge – G1326</vt:lpstr>
      <vt:lpstr>Ref-Charge_G1326: Zelle 04</vt:lpstr>
      <vt:lpstr>P3T_063</vt:lpstr>
      <vt:lpstr>P3T_063: Prozessierung</vt:lpstr>
      <vt:lpstr>Fragen</vt:lpstr>
      <vt:lpstr>Literaturverzeichnis</vt:lpstr>
      <vt:lpstr>P3T_xyz - Gxy- Zelle XY</vt:lpstr>
      <vt:lpstr>PowerPoint-Präsentation</vt:lpstr>
      <vt:lpstr>P3T_XYZ – GXXXX – Zelle 007</vt:lpstr>
      <vt:lpstr>PowerPoint-Präsentation</vt:lpstr>
    </vt:vector>
  </TitlesOfParts>
  <Company>ISFH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Oberröhrmann</dc:creator>
  <cp:lastModifiedBy>Jonas Oberröhrmann</cp:lastModifiedBy>
  <cp:revision>86</cp:revision>
  <cp:lastPrinted>2015-11-19T10:48:32Z</cp:lastPrinted>
  <dcterms:created xsi:type="dcterms:W3CDTF">2021-10-29T12:17:52Z</dcterms:created>
  <dcterms:modified xsi:type="dcterms:W3CDTF">2021-11-12T13:44:07Z</dcterms:modified>
</cp:coreProperties>
</file>